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84" r:id="rId1"/>
  </p:sldMasterIdLst>
  <p:sldIdLst>
    <p:sldId id="256" r:id="rId2"/>
    <p:sldId id="262" r:id="rId3"/>
    <p:sldId id="261" r:id="rId4"/>
    <p:sldId id="263" r:id="rId5"/>
    <p:sldId id="264" r:id="rId6"/>
    <p:sldId id="306" r:id="rId7"/>
    <p:sldId id="265" r:id="rId8"/>
    <p:sldId id="266" r:id="rId9"/>
    <p:sldId id="267" r:id="rId10"/>
    <p:sldId id="271" r:id="rId11"/>
    <p:sldId id="272" r:id="rId12"/>
    <p:sldId id="273" r:id="rId13"/>
    <p:sldId id="268" r:id="rId14"/>
    <p:sldId id="270" r:id="rId15"/>
    <p:sldId id="277" r:id="rId16"/>
    <p:sldId id="269" r:id="rId17"/>
    <p:sldId id="274" r:id="rId18"/>
    <p:sldId id="275" r:id="rId19"/>
    <p:sldId id="278" r:id="rId20"/>
    <p:sldId id="280" r:id="rId21"/>
    <p:sldId id="279" r:id="rId22"/>
    <p:sldId id="308" r:id="rId23"/>
    <p:sldId id="281" r:id="rId24"/>
    <p:sldId id="282" r:id="rId25"/>
    <p:sldId id="283" r:id="rId26"/>
    <p:sldId id="286" r:id="rId27"/>
    <p:sldId id="284" r:id="rId28"/>
    <p:sldId id="285" r:id="rId29"/>
    <p:sldId id="287" r:id="rId30"/>
    <p:sldId id="288" r:id="rId31"/>
    <p:sldId id="291" r:id="rId32"/>
    <p:sldId id="292" r:id="rId33"/>
    <p:sldId id="293" r:id="rId34"/>
    <p:sldId id="294" r:id="rId35"/>
    <p:sldId id="296" r:id="rId36"/>
    <p:sldId id="295" r:id="rId37"/>
    <p:sldId id="313" r:id="rId38"/>
    <p:sldId id="297" r:id="rId39"/>
    <p:sldId id="314" r:id="rId40"/>
    <p:sldId id="316" r:id="rId41"/>
    <p:sldId id="298" r:id="rId42"/>
    <p:sldId id="299" r:id="rId43"/>
    <p:sldId id="300" r:id="rId44"/>
    <p:sldId id="301" r:id="rId45"/>
    <p:sldId id="302" r:id="rId46"/>
    <p:sldId id="303" r:id="rId47"/>
    <p:sldId id="304" r:id="rId48"/>
    <p:sldId id="305" r:id="rId49"/>
    <p:sldId id="312" r:id="rId50"/>
  </p:sldIdLst>
  <p:sldSz cx="12192000" cy="6858000"/>
  <p:notesSz cx="6858000" cy="9144000"/>
  <p:embeddedFontLst>
    <p:embeddedFont>
      <p:font typeface="Calibri" panose="020F0502020204030204" pitchFamily="34" charset="0"/>
      <p:regular r:id="rId51"/>
      <p:bold r:id="rId52"/>
      <p:italic r:id="rId53"/>
      <p:boldItalic r:id="rId54"/>
    </p:embeddedFont>
    <p:embeddedFont>
      <p:font typeface="Consolas" panose="020B0609020204030204" pitchFamily="49" charset="0"/>
      <p:regular r:id="rId55"/>
      <p:bold r:id="rId56"/>
      <p:italic r:id="rId57"/>
      <p:boldItalic r:id="rId58"/>
    </p:embeddedFont>
    <p:embeddedFont>
      <p:font typeface="TH Sarabun New" panose="020B0500040200020003" pitchFamily="34" charset="-34"/>
      <p:regular r:id="rId59"/>
      <p:bold r:id="rId60"/>
      <p:italic r:id="rId61"/>
      <p:boldItalic r:id="rId62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5.fntdata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3.fntdata"/><Relationship Id="rId58" Type="http://schemas.openxmlformats.org/officeDocument/2006/relationships/font" Target="fonts/font8.fntdata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font" Target="fonts/font11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6.fntdata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9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4.fntdata"/><Relationship Id="rId62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7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2.fntdata"/><Relationship Id="rId60" Type="http://schemas.openxmlformats.org/officeDocument/2006/relationships/font" Target="fonts/font10.fntdata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0DC23-9D4B-444B-B3D0-42C092592B46}" type="datetimeFigureOut">
              <a:rPr lang="th-TH" smtClean="0"/>
              <a:t>18/12/66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81356-589F-46BD-B505-1FD2006F2633}" type="slidenum">
              <a:rPr lang="th-TH" smtClean="0"/>
              <a:t>‹#›</a:t>
            </a:fld>
            <a:endParaRPr lang="th-TH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05200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0DC23-9D4B-444B-B3D0-42C092592B46}" type="datetimeFigureOut">
              <a:rPr lang="th-TH" smtClean="0"/>
              <a:t>18/12/66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81356-589F-46BD-B505-1FD2006F2633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1680570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0DC23-9D4B-444B-B3D0-42C092592B46}" type="datetimeFigureOut">
              <a:rPr lang="th-TH" smtClean="0"/>
              <a:t>18/12/66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81356-589F-46BD-B505-1FD2006F2633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1269030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0DC23-9D4B-444B-B3D0-42C092592B46}" type="datetimeFigureOut">
              <a:rPr lang="th-TH" smtClean="0"/>
              <a:t>18/12/66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81356-589F-46BD-B505-1FD2006F2633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9008967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0DC23-9D4B-444B-B3D0-42C092592B46}" type="datetimeFigureOut">
              <a:rPr lang="th-TH" smtClean="0"/>
              <a:t>18/12/66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81356-589F-46BD-B505-1FD2006F2633}" type="slidenum">
              <a:rPr lang="th-TH" smtClean="0"/>
              <a:t>‹#›</a:t>
            </a:fld>
            <a:endParaRPr lang="th-TH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13612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0DC23-9D4B-444B-B3D0-42C092592B46}" type="datetimeFigureOut">
              <a:rPr lang="th-TH" smtClean="0"/>
              <a:t>18/12/66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81356-589F-46BD-B505-1FD2006F2633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993547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0DC23-9D4B-444B-B3D0-42C092592B46}" type="datetimeFigureOut">
              <a:rPr lang="th-TH" smtClean="0"/>
              <a:t>18/12/66</a:t>
            </a:fld>
            <a:endParaRPr lang="th-T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81356-589F-46BD-B505-1FD2006F2633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0002594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0DC23-9D4B-444B-B3D0-42C092592B46}" type="datetimeFigureOut">
              <a:rPr lang="th-TH" smtClean="0"/>
              <a:t>18/12/66</a:t>
            </a:fld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81356-589F-46BD-B505-1FD2006F2633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6115973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0DC23-9D4B-444B-B3D0-42C092592B46}" type="datetimeFigureOut">
              <a:rPr lang="th-TH" smtClean="0"/>
              <a:t>18/12/66</a:t>
            </a:fld>
            <a:endParaRPr lang="th-T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th-T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81356-589F-46BD-B505-1FD2006F2633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3588888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90C0DC23-9D4B-444B-B3D0-42C092592B46}" type="datetimeFigureOut">
              <a:rPr lang="th-TH" smtClean="0"/>
              <a:t>18/12/66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4D81356-589F-46BD-B505-1FD2006F2633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1872904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0DC23-9D4B-444B-B3D0-42C092592B46}" type="datetimeFigureOut">
              <a:rPr lang="th-TH" smtClean="0"/>
              <a:t>18/12/66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81356-589F-46BD-B505-1FD2006F2633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8977537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0C0DC23-9D4B-444B-B3D0-42C092592B46}" type="datetimeFigureOut">
              <a:rPr lang="th-TH" smtClean="0"/>
              <a:t>18/12/66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C4D81356-589F-46BD-B505-1FD2006F2633}" type="slidenum">
              <a:rPr lang="th-TH" smtClean="0"/>
              <a:t>‹#›</a:t>
            </a:fld>
            <a:endParaRPr lang="th-TH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48011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8.png"/><Relationship Id="rId7" Type="http://schemas.openxmlformats.org/officeDocument/2006/relationships/image" Target="../media/image1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64398-C9F6-EB2B-596A-E509775618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5241" y="790879"/>
            <a:ext cx="9231410" cy="3563007"/>
          </a:xfrm>
        </p:spPr>
        <p:txBody>
          <a:bodyPr anchor="b">
            <a:normAutofit/>
          </a:bodyPr>
          <a:lstStyle/>
          <a:p>
            <a:pPr algn="l"/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OOP &amp; data struct</a:t>
            </a:r>
            <a:br>
              <a:rPr lang="en-US" sz="6600" dirty="0">
                <a:latin typeface="TH Sarabun New" panose="020B0500040200020003" pitchFamily="34" charset="-34"/>
                <a:cs typeface="TH Sarabun New" panose="020B0500040200020003" pitchFamily="34" charset="-34"/>
              </a:rPr>
            </a:br>
            <a:br>
              <a:rPr lang="en-US" sz="6600" dirty="0">
                <a:latin typeface="TH Sarabun New" panose="020B0500040200020003" pitchFamily="34" charset="-34"/>
                <a:cs typeface="TH Sarabun New" panose="020B0500040200020003" pitchFamily="34" charset="-34"/>
              </a:rPr>
            </a:br>
            <a:r>
              <a:rPr lang="en-US" sz="6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3. Inheritance</a:t>
            </a:r>
            <a:endParaRPr lang="th-TH" sz="66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BABBF36-4575-AE23-FB9B-D448A26596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85241" y="5174313"/>
            <a:ext cx="7132335" cy="721158"/>
          </a:xfrm>
        </p:spPr>
        <p:txBody>
          <a:bodyPr anchor="t">
            <a:normAutofit/>
          </a:bodyPr>
          <a:lstStyle/>
          <a:p>
            <a:pPr algn="l"/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By Somsin Thongkrairat</a:t>
            </a:r>
            <a:endParaRPr lang="th-TH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9738128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B7E2E25F-FB7B-8000-7EB5-94D81F829BB7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2000" y="1863680"/>
            <a:ext cx="2628000" cy="3600000"/>
          </a:xfrm>
          <a:prstGeom prst="rect">
            <a:avLst/>
          </a:prstGeom>
        </p:spPr>
      </p:pic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840D86B4-F0DB-ACB3-D803-C7773838753E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6720" y="1863680"/>
            <a:ext cx="2628000" cy="3600000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23378E7A-479D-FB87-05CC-9FE8F8492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Make it more specific</a:t>
            </a:r>
            <a:endParaRPr lang="th-TH" dirty="0"/>
          </a:p>
        </p:txBody>
      </p:sp>
      <p:pic>
        <p:nvPicPr>
          <p:cNvPr id="9" name="Content Placeholder 8" descr="Table&#10;&#10;Description automatically generated with medium confidence">
            <a:extLst>
              <a:ext uri="{FF2B5EF4-FFF2-40B4-BE49-F238E27FC236}">
                <a16:creationId xmlns:a16="http://schemas.microsoft.com/office/drawing/2014/main" id="{827E1371-41B9-5E29-6CD9-EFE26EFFB1D1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1863680"/>
            <a:ext cx="2794109" cy="402272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06699E3-5D66-B4D5-CD01-6B19EAE34A67}"/>
              </a:ext>
            </a:extLst>
          </p:cNvPr>
          <p:cNvSpPr txBox="1"/>
          <p:nvPr/>
        </p:nvSpPr>
        <p:spPr>
          <a:xfrm>
            <a:off x="1755189" y="5886405"/>
            <a:ext cx="14782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Add Brand</a:t>
            </a:r>
            <a:endParaRPr lang="th-TH" sz="3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CDACE5C-8604-DB4E-742C-D6DBC403403A}"/>
              </a:ext>
            </a:extLst>
          </p:cNvPr>
          <p:cNvSpPr txBox="1"/>
          <p:nvPr/>
        </p:nvSpPr>
        <p:spPr>
          <a:xfrm>
            <a:off x="4782000" y="5463680"/>
            <a:ext cx="25923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Add director , actor</a:t>
            </a:r>
            <a:endParaRPr lang="th-TH" sz="32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C0B8A71-87E7-6379-2683-0D16DE524ABD}"/>
              </a:ext>
            </a:extLst>
          </p:cNvPr>
          <p:cNvSpPr txBox="1"/>
          <p:nvPr/>
        </p:nvSpPr>
        <p:spPr>
          <a:xfrm>
            <a:off x="8013874" y="5594017"/>
            <a:ext cx="38314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Add episode name and  num</a:t>
            </a:r>
            <a:endParaRPr lang="th-TH" sz="3200" dirty="0"/>
          </a:p>
        </p:txBody>
      </p:sp>
    </p:spTree>
    <p:extLst>
      <p:ext uri="{BB962C8B-B14F-4D97-AF65-F5344CB8AC3E}">
        <p14:creationId xmlns:p14="http://schemas.microsoft.com/office/powerpoint/2010/main" val="14879778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90609-6AFE-C6EB-079D-EF7A2FEF6E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 code method (create 3 Classes)</a:t>
            </a:r>
            <a:endParaRPr lang="th-TH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4D7F7889-C999-D452-DA38-697573C4C7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6320" y="1844398"/>
            <a:ext cx="3783409" cy="412781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02C1B80-E6E7-96D8-69BB-37B63E1D8C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8982" y="1844398"/>
            <a:ext cx="3632149" cy="383177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2DA73C6-E8C5-AE01-9803-A791D52132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0384" y="1844398"/>
            <a:ext cx="3655150" cy="394062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9D2529F-093B-CD93-03FB-817E08C9A325}"/>
              </a:ext>
            </a:extLst>
          </p:cNvPr>
          <p:cNvSpPr txBox="1"/>
          <p:nvPr/>
        </p:nvSpPr>
        <p:spPr>
          <a:xfrm>
            <a:off x="9871788" y="5892065"/>
            <a:ext cx="21098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At least it work!</a:t>
            </a:r>
            <a:endParaRPr lang="th-TH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4595802-93B4-6E3D-DBA2-564E3143E343}"/>
              </a:ext>
            </a:extLst>
          </p:cNvPr>
          <p:cNvSpPr txBox="1"/>
          <p:nvPr/>
        </p:nvSpPr>
        <p:spPr>
          <a:xfrm>
            <a:off x="10273513" y="6468990"/>
            <a:ext cx="1762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3_2_if_no_Inheritance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9626847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9D37ECC-B1BE-8E60-DD28-F061F8E96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Inheritance method</a:t>
            </a:r>
            <a:endParaRPr lang="th-TH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55FEE3F-D185-58B2-1649-5C8740D731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063448"/>
            <a:ext cx="10058400" cy="4023360"/>
          </a:xfrm>
        </p:spPr>
        <p:txBody>
          <a:bodyPr>
            <a:normAutofit/>
          </a:bodyPr>
          <a:lstStyle/>
          <a:p>
            <a:r>
              <a:rPr lang="en-US" sz="4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- Transfer class component to child class</a:t>
            </a:r>
          </a:p>
          <a:p>
            <a:r>
              <a:rPr lang="en-US" sz="4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- </a:t>
            </a:r>
            <a:r>
              <a:rPr lang="th-TH" sz="4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ส่งต่อส่วนประกอบไปยัง </a:t>
            </a:r>
            <a:r>
              <a:rPr lang="en-US" sz="4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class </a:t>
            </a:r>
            <a:r>
              <a:rPr lang="th-TH" sz="4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อื่น </a:t>
            </a:r>
            <a:r>
              <a:rPr lang="en-US" sz="4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(</a:t>
            </a:r>
            <a:r>
              <a:rPr lang="th-TH" sz="4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คลาสลูก</a:t>
            </a:r>
            <a:r>
              <a:rPr lang="en-US" sz="4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)</a:t>
            </a:r>
          </a:p>
          <a:p>
            <a:endParaRPr lang="en-US" sz="48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endParaRPr lang="th-TH" sz="4800" dirty="0"/>
          </a:p>
        </p:txBody>
      </p:sp>
    </p:spTree>
    <p:extLst>
      <p:ext uri="{BB962C8B-B14F-4D97-AF65-F5344CB8AC3E}">
        <p14:creationId xmlns:p14="http://schemas.microsoft.com/office/powerpoint/2010/main" val="27136025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Table&#10;&#10;Description automatically generated with medium confidence">
            <a:extLst>
              <a:ext uri="{FF2B5EF4-FFF2-40B4-BE49-F238E27FC236}">
                <a16:creationId xmlns:a16="http://schemas.microsoft.com/office/drawing/2014/main" id="{DE795BE2-F77A-5F10-890E-A108FC920A39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165" y="185415"/>
            <a:ext cx="2924982" cy="3444194"/>
          </a:xfrm>
          <a:prstGeom prst="rect">
            <a:avLst/>
          </a:prstGeom>
        </p:spPr>
      </p:pic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69CB4ED3-77C4-83E9-22AB-550A5D8E8757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8913" y="2430073"/>
            <a:ext cx="2628000" cy="3600000"/>
          </a:xfrm>
          <a:prstGeom prst="rect">
            <a:avLst/>
          </a:prstGeom>
        </p:spPr>
      </p:pic>
      <p:pic>
        <p:nvPicPr>
          <p:cNvPr id="8" name="Picture 7" descr="Table&#10;&#10;Description automatically generated">
            <a:extLst>
              <a:ext uri="{FF2B5EF4-FFF2-40B4-BE49-F238E27FC236}">
                <a16:creationId xmlns:a16="http://schemas.microsoft.com/office/drawing/2014/main" id="{47BB6D75-205A-FEAA-CF66-F840EF776C07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5073" y="2430073"/>
            <a:ext cx="2628000" cy="3600000"/>
          </a:xfrm>
          <a:prstGeom prst="rect">
            <a:avLst/>
          </a:prstGeom>
        </p:spPr>
      </p:pic>
      <p:pic>
        <p:nvPicPr>
          <p:cNvPr id="10" name="Picture 9" descr="Table&#10;&#10;Description automatically generated with medium confidence">
            <a:extLst>
              <a:ext uri="{FF2B5EF4-FFF2-40B4-BE49-F238E27FC236}">
                <a16:creationId xmlns:a16="http://schemas.microsoft.com/office/drawing/2014/main" id="{74C9E84C-A72C-8C72-594D-B9974AEB5F19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2753" y="2430073"/>
            <a:ext cx="2628000" cy="3600000"/>
          </a:xfrm>
          <a:prstGeom prst="rect">
            <a:avLst/>
          </a:prstGeom>
        </p:spPr>
      </p:pic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12C023AE-A45E-7512-AE51-2F4C378458D9}"/>
              </a:ext>
            </a:extLst>
          </p:cNvPr>
          <p:cNvCxnSpPr>
            <a:stCxn id="4" idx="3"/>
            <a:endCxn id="8" idx="0"/>
          </p:cNvCxnSpPr>
          <p:nvPr/>
        </p:nvCxnSpPr>
        <p:spPr>
          <a:xfrm>
            <a:off x="3247147" y="1907512"/>
            <a:ext cx="7441926" cy="522561"/>
          </a:xfrm>
          <a:prstGeom prst="bentConnector2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372DE25C-1B3F-7E5F-561E-8BB759CA79E3}"/>
              </a:ext>
            </a:extLst>
          </p:cNvPr>
          <p:cNvCxnSpPr>
            <a:stCxn id="4" idx="3"/>
            <a:endCxn id="6" idx="0"/>
          </p:cNvCxnSpPr>
          <p:nvPr/>
        </p:nvCxnSpPr>
        <p:spPr>
          <a:xfrm>
            <a:off x="3247147" y="1907512"/>
            <a:ext cx="4685766" cy="522561"/>
          </a:xfrm>
          <a:prstGeom prst="bentConnector2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6AD0E2ED-ADCA-B454-BB01-A7C2D9DD4F59}"/>
              </a:ext>
            </a:extLst>
          </p:cNvPr>
          <p:cNvCxnSpPr>
            <a:stCxn id="4" idx="3"/>
            <a:endCxn id="10" idx="0"/>
          </p:cNvCxnSpPr>
          <p:nvPr/>
        </p:nvCxnSpPr>
        <p:spPr>
          <a:xfrm>
            <a:off x="3247147" y="1907512"/>
            <a:ext cx="1929606" cy="522561"/>
          </a:xfrm>
          <a:prstGeom prst="bentConnector2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713F043A-F86B-8180-14DD-CF029F639B6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7611" y="523127"/>
            <a:ext cx="978284" cy="978284"/>
          </a:xfrm>
          <a:prstGeom prst="rect">
            <a:avLst/>
          </a:prstGeom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82D71A55-725B-48DF-0B05-D73C65A0FBD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0041" y="515667"/>
            <a:ext cx="985744" cy="985744"/>
          </a:xfrm>
          <a:prstGeom prst="rect">
            <a:avLst/>
          </a:prstGeom>
        </p:spPr>
      </p:pic>
      <p:pic>
        <p:nvPicPr>
          <p:cNvPr id="11" name="Picture 10" descr="A picture containing icon&#10;&#10;Description automatically generated">
            <a:extLst>
              <a:ext uri="{FF2B5EF4-FFF2-40B4-BE49-F238E27FC236}">
                <a16:creationId xmlns:a16="http://schemas.microsoft.com/office/drawing/2014/main" id="{6C47818C-330A-A3F1-F679-41F05718182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8004" y="477320"/>
            <a:ext cx="1162137" cy="1162137"/>
          </a:xfrm>
          <a:prstGeom prst="rect">
            <a:avLst/>
          </a:prstGeom>
        </p:spPr>
      </p:pic>
      <p:pic>
        <p:nvPicPr>
          <p:cNvPr id="15" name="Picture 14" descr="Shape&#10;&#10;Description automatically generated with low confidence">
            <a:extLst>
              <a:ext uri="{FF2B5EF4-FFF2-40B4-BE49-F238E27FC236}">
                <a16:creationId xmlns:a16="http://schemas.microsoft.com/office/drawing/2014/main" id="{B45F6210-4535-1688-52FE-65C3912F8FA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552" y="3866147"/>
            <a:ext cx="1513090" cy="151309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2428ABC-E4CD-7F51-EAD4-9DCEABB8A87E}"/>
              </a:ext>
            </a:extLst>
          </p:cNvPr>
          <p:cNvSpPr/>
          <p:nvPr/>
        </p:nvSpPr>
        <p:spPr>
          <a:xfrm>
            <a:off x="3933974" y="2960914"/>
            <a:ext cx="7776755" cy="1467014"/>
          </a:xfrm>
          <a:prstGeom prst="rect">
            <a:avLst/>
          </a:prstGeom>
          <a:noFill/>
          <a:ln w="57150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E5FC7D-3E9C-0806-9270-2B6E7EDD3556}"/>
              </a:ext>
            </a:extLst>
          </p:cNvPr>
          <p:cNvSpPr txBox="1"/>
          <p:nvPr/>
        </p:nvSpPr>
        <p:spPr>
          <a:xfrm>
            <a:off x="10689072" y="3866147"/>
            <a:ext cx="10230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7030A0"/>
                </a:solidFill>
              </a:rPr>
              <a:t>Same!</a:t>
            </a:r>
            <a:endParaRPr lang="th-TH" sz="36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38950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Table&#10;&#10;Description automatically generated with medium confidence">
            <a:extLst>
              <a:ext uri="{FF2B5EF4-FFF2-40B4-BE49-F238E27FC236}">
                <a16:creationId xmlns:a16="http://schemas.microsoft.com/office/drawing/2014/main" id="{DE795BE2-F77A-5F10-890E-A108FC920A39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165" y="185415"/>
            <a:ext cx="2924982" cy="3444194"/>
          </a:xfrm>
          <a:prstGeom prst="rect">
            <a:avLst/>
          </a:prstGeom>
        </p:spPr>
      </p:pic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69CB4ED3-77C4-83E9-22AB-550A5D8E8757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8913" y="1559212"/>
            <a:ext cx="2628000" cy="3600000"/>
          </a:xfrm>
          <a:prstGeom prst="rect">
            <a:avLst/>
          </a:prstGeom>
        </p:spPr>
      </p:pic>
      <p:pic>
        <p:nvPicPr>
          <p:cNvPr id="8" name="Picture 7" descr="Table&#10;&#10;Description automatically generated">
            <a:extLst>
              <a:ext uri="{FF2B5EF4-FFF2-40B4-BE49-F238E27FC236}">
                <a16:creationId xmlns:a16="http://schemas.microsoft.com/office/drawing/2014/main" id="{47BB6D75-205A-FEAA-CF66-F840EF776C07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5073" y="1559212"/>
            <a:ext cx="2628000" cy="3600000"/>
          </a:xfrm>
          <a:prstGeom prst="rect">
            <a:avLst/>
          </a:prstGeom>
        </p:spPr>
      </p:pic>
      <p:pic>
        <p:nvPicPr>
          <p:cNvPr id="10" name="Picture 9" descr="Table&#10;&#10;Description automatically generated with medium confidence">
            <a:extLst>
              <a:ext uri="{FF2B5EF4-FFF2-40B4-BE49-F238E27FC236}">
                <a16:creationId xmlns:a16="http://schemas.microsoft.com/office/drawing/2014/main" id="{74C9E84C-A72C-8C72-594D-B9974AEB5F19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2753" y="1559212"/>
            <a:ext cx="2628000" cy="3600000"/>
          </a:xfrm>
          <a:prstGeom prst="rect">
            <a:avLst/>
          </a:prstGeom>
        </p:spPr>
      </p:pic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12C023AE-A45E-7512-AE51-2F4C378458D9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3247147" y="1036651"/>
            <a:ext cx="7441926" cy="522561"/>
          </a:xfrm>
          <a:prstGeom prst="bentConnector2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372DE25C-1B3F-7E5F-561E-8BB759CA79E3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3247147" y="1036651"/>
            <a:ext cx="4685766" cy="522561"/>
          </a:xfrm>
          <a:prstGeom prst="bentConnector2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6AD0E2ED-ADCA-B454-BB01-A7C2D9DD4F59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3247147" y="1036651"/>
            <a:ext cx="1929606" cy="522561"/>
          </a:xfrm>
          <a:prstGeom prst="bentConnector2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D7E5FC7D-3E9C-0806-9270-2B6E7EDD3556}"/>
              </a:ext>
            </a:extLst>
          </p:cNvPr>
          <p:cNvSpPr txBox="1"/>
          <p:nvPr/>
        </p:nvSpPr>
        <p:spPr>
          <a:xfrm>
            <a:off x="11031568" y="3151473"/>
            <a:ext cx="572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Same</a:t>
            </a:r>
            <a:endParaRPr lang="th-TH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482ACE-142C-6709-9E42-77EBB99FE5C7}"/>
              </a:ext>
            </a:extLst>
          </p:cNvPr>
          <p:cNvSpPr txBox="1"/>
          <p:nvPr/>
        </p:nvSpPr>
        <p:spPr>
          <a:xfrm>
            <a:off x="859895" y="3694421"/>
            <a:ext cx="17892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Parent Class</a:t>
            </a:r>
            <a:endParaRPr lang="th-TH" sz="32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95CBD35-B1C1-081C-4A32-1712BDDBE27B}"/>
              </a:ext>
            </a:extLst>
          </p:cNvPr>
          <p:cNvSpPr txBox="1"/>
          <p:nvPr/>
        </p:nvSpPr>
        <p:spPr>
          <a:xfrm>
            <a:off x="4282117" y="5159212"/>
            <a:ext cx="16225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Child Class</a:t>
            </a:r>
            <a:endParaRPr lang="th-TH" sz="32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25B069E-1226-21D2-079E-BE0C049CC2AA}"/>
              </a:ext>
            </a:extLst>
          </p:cNvPr>
          <p:cNvSpPr txBox="1"/>
          <p:nvPr/>
        </p:nvSpPr>
        <p:spPr>
          <a:xfrm>
            <a:off x="7121633" y="5236574"/>
            <a:ext cx="16225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Child Class</a:t>
            </a:r>
            <a:endParaRPr lang="th-TH" sz="32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639B384-86ED-01A5-683A-C7C708EF4D39}"/>
              </a:ext>
            </a:extLst>
          </p:cNvPr>
          <p:cNvSpPr txBox="1"/>
          <p:nvPr/>
        </p:nvSpPr>
        <p:spPr>
          <a:xfrm>
            <a:off x="9981601" y="5236573"/>
            <a:ext cx="16225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Child Class</a:t>
            </a:r>
            <a:endParaRPr lang="th-TH" sz="320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8CE11BF-A9DB-5C4E-EF4F-3AF0A057C5E2}"/>
              </a:ext>
            </a:extLst>
          </p:cNvPr>
          <p:cNvSpPr txBox="1"/>
          <p:nvPr/>
        </p:nvSpPr>
        <p:spPr>
          <a:xfrm>
            <a:off x="3401947" y="558714"/>
            <a:ext cx="237744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inherit (</a:t>
            </a:r>
            <a:r>
              <a:rPr lang="th-TH" sz="24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สืบทอด</a:t>
            </a:r>
            <a:r>
              <a:rPr lang="en-US" sz="24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)</a:t>
            </a:r>
            <a:endParaRPr lang="th-TH" sz="2400" dirty="0"/>
          </a:p>
        </p:txBody>
      </p:sp>
    </p:spTree>
    <p:extLst>
      <p:ext uri="{BB962C8B-B14F-4D97-AF65-F5344CB8AC3E}">
        <p14:creationId xmlns:p14="http://schemas.microsoft.com/office/powerpoint/2010/main" val="41503878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FDBDA1-072B-633F-3F9C-82AE76CCF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C++ Syntax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5739A4-E95D-2AD6-6872-FC74B9CB13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004" y="1845734"/>
            <a:ext cx="11518084" cy="1450757"/>
          </a:xfr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child_class_name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: [modifier1] [base_class_name1] , [modifier2] [base_class_name2] ...{</a:t>
            </a:r>
          </a:p>
          <a:p>
            <a:r>
              <a:rPr lang="en-US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   // class component</a:t>
            </a:r>
            <a:endParaRPr 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th-TH" sz="1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D64E58-C24E-63B9-7F4B-B09215F5021F}"/>
              </a:ext>
            </a:extLst>
          </p:cNvPr>
          <p:cNvSpPr txBox="1"/>
          <p:nvPr/>
        </p:nvSpPr>
        <p:spPr>
          <a:xfrm>
            <a:off x="302004" y="3866892"/>
            <a:ext cx="4395831" cy="14773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movie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media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 :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director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main_actor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50BAF3-44CC-9F7C-B1D4-454CC7815410}"/>
              </a:ext>
            </a:extLst>
          </p:cNvPr>
          <p:cNvSpPr txBox="1"/>
          <p:nvPr/>
        </p:nvSpPr>
        <p:spPr>
          <a:xfrm>
            <a:off x="5589165" y="3866892"/>
            <a:ext cx="6094602" cy="14773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episode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media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 :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episode_number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string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episode_name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32412989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8586C7F6-E438-4999-77F2-2DD413E7E0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843" y="661173"/>
            <a:ext cx="978284" cy="978284"/>
          </a:xfrm>
          <a:prstGeom prst="rect">
            <a:avLst/>
          </a:prstGeom>
        </p:spPr>
      </p:pic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B0C777AF-C4F6-C699-9301-BFB7F2ADBC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843" y="2422342"/>
            <a:ext cx="985744" cy="985744"/>
          </a:xfrm>
          <a:prstGeom prst="rect">
            <a:avLst/>
          </a:prstGeom>
        </p:spPr>
      </p:pic>
      <p:pic>
        <p:nvPicPr>
          <p:cNvPr id="6" name="Picture 5" descr="A picture containing icon&#10;&#10;Description automatically generated">
            <a:extLst>
              <a:ext uri="{FF2B5EF4-FFF2-40B4-BE49-F238E27FC236}">
                <a16:creationId xmlns:a16="http://schemas.microsoft.com/office/drawing/2014/main" id="{7CEDC517-90E8-220B-5096-ABB249D92F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4916" y="4526806"/>
            <a:ext cx="1162137" cy="11621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064BFB1-EA2F-4393-43B5-1DA1AB6CF4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2810" y="415581"/>
            <a:ext cx="5193190" cy="5339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6191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2B0829F8-63BA-E2F1-9DA2-1F1C03F3BB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2877" y="666144"/>
            <a:ext cx="978284" cy="978284"/>
          </a:xfrm>
          <a:prstGeom prst="rect">
            <a:avLst/>
          </a:prstGeom>
        </p:spPr>
      </p:pic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9EA2EED3-C9CD-116A-5840-E3CCCFB1B9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5417" y="2200058"/>
            <a:ext cx="985744" cy="985744"/>
          </a:xfrm>
          <a:prstGeom prst="rect">
            <a:avLst/>
          </a:prstGeom>
        </p:spPr>
      </p:pic>
      <p:pic>
        <p:nvPicPr>
          <p:cNvPr id="6" name="Picture 5" descr="A picture containing icon&#10;&#10;Description automatically generated">
            <a:extLst>
              <a:ext uri="{FF2B5EF4-FFF2-40B4-BE49-F238E27FC236}">
                <a16:creationId xmlns:a16="http://schemas.microsoft.com/office/drawing/2014/main" id="{E1F8280C-907D-E774-AAC0-F19A15D301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9024" y="4004292"/>
            <a:ext cx="1162137" cy="11621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DC20279-3C6F-445D-666F-FE01A24B10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6062" y="347352"/>
            <a:ext cx="7343775" cy="56769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B8468DC-61A3-B377-6318-7517B094BBD6}"/>
              </a:ext>
            </a:extLst>
          </p:cNvPr>
          <p:cNvSpPr txBox="1"/>
          <p:nvPr/>
        </p:nvSpPr>
        <p:spPr>
          <a:xfrm>
            <a:off x="8737522" y="5607081"/>
            <a:ext cx="23920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All can use play();</a:t>
            </a:r>
            <a:endParaRPr lang="th-TH" sz="3200" dirty="0"/>
          </a:p>
        </p:txBody>
      </p:sp>
    </p:spTree>
    <p:extLst>
      <p:ext uri="{BB962C8B-B14F-4D97-AF65-F5344CB8AC3E}">
        <p14:creationId xmlns:p14="http://schemas.microsoft.com/office/powerpoint/2010/main" val="31506332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3" descr="Table&#10;&#10;Description automatically generated with medium confidence">
            <a:extLst>
              <a:ext uri="{FF2B5EF4-FFF2-40B4-BE49-F238E27FC236}">
                <a16:creationId xmlns:a16="http://schemas.microsoft.com/office/drawing/2014/main" id="{9AFD503A-EF4F-2BCD-4844-95356CF5CF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165" y="185415"/>
            <a:ext cx="2924982" cy="3444194"/>
          </a:xfrm>
          <a:prstGeom prst="rect">
            <a:avLst/>
          </a:prstGeom>
        </p:spPr>
      </p:pic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6A4FA700-4AAA-B7CA-BFBB-592EB9C0B0AE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8913" y="1559212"/>
            <a:ext cx="2628000" cy="3600000"/>
          </a:xfrm>
          <a:prstGeom prst="rect">
            <a:avLst/>
          </a:prstGeom>
        </p:spPr>
      </p:pic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F78CEEA2-FF2D-D53E-8894-031D2A87A937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5073" y="1559212"/>
            <a:ext cx="2628000" cy="3600000"/>
          </a:xfrm>
          <a:prstGeom prst="rect">
            <a:avLst/>
          </a:prstGeom>
        </p:spPr>
      </p:pic>
      <p:pic>
        <p:nvPicPr>
          <p:cNvPr id="5" name="Picture 4" descr="Table&#10;&#10;Description automatically generated with medium confidence">
            <a:extLst>
              <a:ext uri="{FF2B5EF4-FFF2-40B4-BE49-F238E27FC236}">
                <a16:creationId xmlns:a16="http://schemas.microsoft.com/office/drawing/2014/main" id="{00510018-B2AB-796A-E9C3-F4C32BEFA8AD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2753" y="1559212"/>
            <a:ext cx="2628000" cy="3600000"/>
          </a:xfrm>
          <a:prstGeom prst="rect">
            <a:avLst/>
          </a:prstGeom>
        </p:spPr>
      </p:pic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BD300ADC-1B94-CE73-8B07-313944FF407C}"/>
              </a:ext>
            </a:extLst>
          </p:cNvPr>
          <p:cNvCxnSpPr>
            <a:cxnSpLocks/>
          </p:cNvCxnSpPr>
          <p:nvPr/>
        </p:nvCxnSpPr>
        <p:spPr>
          <a:xfrm>
            <a:off x="3247147" y="1020379"/>
            <a:ext cx="7441926" cy="522561"/>
          </a:xfrm>
          <a:prstGeom prst="bentConnector2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DB0AF1BA-83FE-E1FB-39AE-1F596BBC1B9C}"/>
              </a:ext>
            </a:extLst>
          </p:cNvPr>
          <p:cNvCxnSpPr>
            <a:cxnSpLocks/>
            <a:endCxn id="3" idx="0"/>
          </p:cNvCxnSpPr>
          <p:nvPr/>
        </p:nvCxnSpPr>
        <p:spPr>
          <a:xfrm>
            <a:off x="3247147" y="1036651"/>
            <a:ext cx="4685766" cy="522561"/>
          </a:xfrm>
          <a:prstGeom prst="bentConnector2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3B905275-1D29-E283-ED81-F1D803949A3E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3247147" y="1036651"/>
            <a:ext cx="1929606" cy="522561"/>
          </a:xfrm>
          <a:prstGeom prst="bentConnector2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33BA626-70C1-3D67-F442-CD58009DCAE0}"/>
              </a:ext>
            </a:extLst>
          </p:cNvPr>
          <p:cNvSpPr txBox="1"/>
          <p:nvPr/>
        </p:nvSpPr>
        <p:spPr>
          <a:xfrm>
            <a:off x="11031568" y="3151473"/>
            <a:ext cx="572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Same</a:t>
            </a:r>
            <a:endParaRPr lang="th-TH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E193E8-B963-5865-BD81-67E928C11A24}"/>
              </a:ext>
            </a:extLst>
          </p:cNvPr>
          <p:cNvSpPr txBox="1"/>
          <p:nvPr/>
        </p:nvSpPr>
        <p:spPr>
          <a:xfrm>
            <a:off x="859895" y="3694421"/>
            <a:ext cx="178927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Parent Class</a:t>
            </a:r>
          </a:p>
          <a:p>
            <a:r>
              <a:rPr lang="en-US" sz="3200" b="1" dirty="0"/>
              <a:t>Base Class</a:t>
            </a:r>
            <a:endParaRPr lang="th-TH" sz="32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2C4C3E8-6EF0-08B4-601A-2E142983EF28}"/>
              </a:ext>
            </a:extLst>
          </p:cNvPr>
          <p:cNvSpPr txBox="1"/>
          <p:nvPr/>
        </p:nvSpPr>
        <p:spPr>
          <a:xfrm>
            <a:off x="4282117" y="5159212"/>
            <a:ext cx="194155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Child Class</a:t>
            </a:r>
          </a:p>
          <a:p>
            <a:r>
              <a:rPr lang="en-US" sz="3200" b="1" dirty="0"/>
              <a:t>Derived Class</a:t>
            </a:r>
            <a:endParaRPr lang="th-TH" sz="32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790ABCD-EFCB-5D1D-A4A6-D22F8A4C3CD3}"/>
              </a:ext>
            </a:extLst>
          </p:cNvPr>
          <p:cNvSpPr txBox="1"/>
          <p:nvPr/>
        </p:nvSpPr>
        <p:spPr>
          <a:xfrm>
            <a:off x="7040419" y="5159212"/>
            <a:ext cx="194155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Child Class</a:t>
            </a:r>
          </a:p>
          <a:p>
            <a:r>
              <a:rPr lang="en-US" sz="3200" b="1" dirty="0"/>
              <a:t>Derived Class</a:t>
            </a:r>
            <a:endParaRPr lang="th-TH" sz="3200" b="1" dirty="0"/>
          </a:p>
          <a:p>
            <a:endParaRPr lang="th-TH" sz="32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C70F259-1AA6-30F5-C106-908F9A7B365A}"/>
              </a:ext>
            </a:extLst>
          </p:cNvPr>
          <p:cNvSpPr txBox="1"/>
          <p:nvPr/>
        </p:nvSpPr>
        <p:spPr>
          <a:xfrm>
            <a:off x="9798721" y="5141914"/>
            <a:ext cx="194155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Child Class</a:t>
            </a:r>
          </a:p>
          <a:p>
            <a:r>
              <a:rPr lang="en-US" sz="3200" b="1" dirty="0"/>
              <a:t>Derived Class</a:t>
            </a:r>
            <a:endParaRPr lang="th-TH" sz="32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AB6BA9A-57FA-96F5-8A89-C3AED8B1616F}"/>
              </a:ext>
            </a:extLst>
          </p:cNvPr>
          <p:cNvSpPr txBox="1"/>
          <p:nvPr/>
        </p:nvSpPr>
        <p:spPr>
          <a:xfrm>
            <a:off x="3401947" y="558714"/>
            <a:ext cx="237744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inherit (</a:t>
            </a:r>
            <a:r>
              <a:rPr lang="th-TH" sz="24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สืบทอด</a:t>
            </a:r>
            <a:r>
              <a:rPr lang="en-US" sz="24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)</a:t>
            </a:r>
            <a:endParaRPr lang="th-TH" sz="2400" dirty="0"/>
          </a:p>
        </p:txBody>
      </p:sp>
    </p:spTree>
    <p:extLst>
      <p:ext uri="{BB962C8B-B14F-4D97-AF65-F5344CB8AC3E}">
        <p14:creationId xmlns:p14="http://schemas.microsoft.com/office/powerpoint/2010/main" val="23546057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5B2240-C6C7-4EB1-2EA0-C471AFD06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Constructor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B6DC3A-29A8-6E67-A303-76D2E849BA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16600" dirty="0"/>
              <a:t>QUIZ</a:t>
            </a:r>
            <a:endParaRPr lang="th-TH" sz="16600" dirty="0"/>
          </a:p>
        </p:txBody>
      </p:sp>
    </p:spTree>
    <p:extLst>
      <p:ext uri="{BB962C8B-B14F-4D97-AF65-F5344CB8AC3E}">
        <p14:creationId xmlns:p14="http://schemas.microsoft.com/office/powerpoint/2010/main" val="12398111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Elephant Penguin Meme |  BASE CLASS; CHILD CLASS; BASE CLASS | image tagged in elephant penguin meme | made w/ Imgflip meme maker">
            <a:extLst>
              <a:ext uri="{FF2B5EF4-FFF2-40B4-BE49-F238E27FC236}">
                <a16:creationId xmlns:a16="http://schemas.microsoft.com/office/drawing/2014/main" id="{71F4CD9C-54EF-582D-B416-82A110FAB4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8059" y="323436"/>
            <a:ext cx="8295881" cy="6211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15917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5B2240-C6C7-4EB1-2EA0-C471AFD06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Constructor (default constructor)</a:t>
            </a:r>
            <a:endParaRPr lang="th-TH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3BC0DCE-4191-FC96-BE3F-7684E89594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7103" y="1919243"/>
            <a:ext cx="6357457" cy="2015194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7BD3A5A-779A-E0CE-6FA3-EE9D9CDA5E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103" y="4040565"/>
            <a:ext cx="6370715" cy="253083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8031D3E-DBFF-D5DA-5879-95A8B0EA0EBE}"/>
              </a:ext>
            </a:extLst>
          </p:cNvPr>
          <p:cNvSpPr txBox="1"/>
          <p:nvPr/>
        </p:nvSpPr>
        <p:spPr>
          <a:xfrm>
            <a:off x="7442879" y="2751727"/>
            <a:ext cx="2002871" cy="52322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8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media</a:t>
            </a:r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m2</a:t>
            </a:r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283009-EB0E-93A9-31BB-5E5A381625D5}"/>
              </a:ext>
            </a:extLst>
          </p:cNvPr>
          <p:cNvSpPr txBox="1"/>
          <p:nvPr/>
        </p:nvSpPr>
        <p:spPr>
          <a:xfrm>
            <a:off x="7251583" y="3546464"/>
            <a:ext cx="10150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Result:</a:t>
            </a:r>
            <a:endParaRPr lang="th-TH" sz="3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74F9E4-3CE2-97A1-C291-73805A89EE04}"/>
              </a:ext>
            </a:extLst>
          </p:cNvPr>
          <p:cNvSpPr txBox="1"/>
          <p:nvPr/>
        </p:nvSpPr>
        <p:spPr>
          <a:xfrm>
            <a:off x="7251583" y="2074784"/>
            <a:ext cx="8996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Code:</a:t>
            </a:r>
            <a:endParaRPr lang="th-TH" sz="3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44A4C85-2218-DC79-CD91-F56C73C839CC}"/>
              </a:ext>
            </a:extLst>
          </p:cNvPr>
          <p:cNvSpPr txBox="1"/>
          <p:nvPr/>
        </p:nvSpPr>
        <p:spPr>
          <a:xfrm>
            <a:off x="7442879" y="4166534"/>
            <a:ext cx="443567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default constructor of [media] class</a:t>
            </a:r>
            <a:endParaRPr lang="th-TH" sz="28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202178-F3C3-B855-9953-4333F77DE8D4}"/>
              </a:ext>
            </a:extLst>
          </p:cNvPr>
          <p:cNvSpPr txBox="1"/>
          <p:nvPr/>
        </p:nvSpPr>
        <p:spPr>
          <a:xfrm>
            <a:off x="9573821" y="6488668"/>
            <a:ext cx="25817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dirty="0"/>
              <a:t>3_3_</a:t>
            </a:r>
            <a:r>
              <a:rPr lang="th-TH" dirty="0" err="1"/>
              <a:t>all</a:t>
            </a:r>
            <a:r>
              <a:rPr lang="th-TH" dirty="0"/>
              <a:t>_</a:t>
            </a:r>
            <a:r>
              <a:rPr lang="th-TH" dirty="0" err="1"/>
              <a:t>public</a:t>
            </a:r>
            <a:r>
              <a:rPr lang="th-TH" dirty="0"/>
              <a:t>_</a:t>
            </a:r>
            <a:r>
              <a:rPr lang="th-TH" dirty="0" err="1"/>
              <a:t>for</a:t>
            </a:r>
            <a:r>
              <a:rPr lang="th-TH" dirty="0"/>
              <a:t>_</a:t>
            </a:r>
            <a:r>
              <a:rPr lang="th-TH" dirty="0" err="1"/>
              <a:t>understanding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6542916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5B2240-C6C7-4EB1-2EA0-C471AFD06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Constructor (default constructor)</a:t>
            </a:r>
            <a:endParaRPr lang="th-TH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3BC0DCE-4191-FC96-BE3F-7684E89594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7103" y="1919243"/>
            <a:ext cx="6357457" cy="2015194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7BD3A5A-779A-E0CE-6FA3-EE9D9CDA5E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103" y="4040565"/>
            <a:ext cx="6370715" cy="253083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8031D3E-DBFF-D5DA-5879-95A8B0EA0EBE}"/>
              </a:ext>
            </a:extLst>
          </p:cNvPr>
          <p:cNvSpPr txBox="1"/>
          <p:nvPr/>
        </p:nvSpPr>
        <p:spPr>
          <a:xfrm>
            <a:off x="7442879" y="2751727"/>
            <a:ext cx="2002871" cy="52322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8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movie</a:t>
            </a:r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m1</a:t>
            </a:r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283009-EB0E-93A9-31BB-5E5A381625D5}"/>
              </a:ext>
            </a:extLst>
          </p:cNvPr>
          <p:cNvSpPr txBox="1"/>
          <p:nvPr/>
        </p:nvSpPr>
        <p:spPr>
          <a:xfrm>
            <a:off x="7251583" y="3546464"/>
            <a:ext cx="10150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Result:</a:t>
            </a:r>
            <a:endParaRPr lang="th-TH" sz="3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74F9E4-3CE2-97A1-C291-73805A89EE04}"/>
              </a:ext>
            </a:extLst>
          </p:cNvPr>
          <p:cNvSpPr txBox="1"/>
          <p:nvPr/>
        </p:nvSpPr>
        <p:spPr>
          <a:xfrm>
            <a:off x="7251583" y="2074784"/>
            <a:ext cx="8996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Code:</a:t>
            </a:r>
            <a:endParaRPr lang="th-TH" sz="3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44A4C85-2218-DC79-CD91-F56C73C839CC}"/>
              </a:ext>
            </a:extLst>
          </p:cNvPr>
          <p:cNvSpPr txBox="1"/>
          <p:nvPr/>
        </p:nvSpPr>
        <p:spPr>
          <a:xfrm>
            <a:off x="7442879" y="4166534"/>
            <a:ext cx="443567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sz="2800" b="1" dirty="0" err="1"/>
              <a:t>default</a:t>
            </a:r>
            <a:r>
              <a:rPr lang="th-TH" sz="2800" b="1" dirty="0"/>
              <a:t> </a:t>
            </a:r>
            <a:r>
              <a:rPr lang="th-TH" sz="2800" b="1" dirty="0" err="1"/>
              <a:t>constructor</a:t>
            </a:r>
            <a:r>
              <a:rPr lang="th-TH" sz="2800" b="1" dirty="0"/>
              <a:t> of [</a:t>
            </a:r>
            <a:r>
              <a:rPr lang="th-TH" sz="2800" b="1" dirty="0" err="1"/>
              <a:t>media</a:t>
            </a:r>
            <a:r>
              <a:rPr lang="th-TH" sz="2800" b="1" dirty="0"/>
              <a:t>] </a:t>
            </a:r>
            <a:r>
              <a:rPr lang="th-TH" sz="2800" b="1" dirty="0" err="1"/>
              <a:t>class</a:t>
            </a:r>
            <a:endParaRPr lang="th-TH" sz="2800" b="1" dirty="0"/>
          </a:p>
          <a:p>
            <a:r>
              <a:rPr lang="th-TH" sz="2800" b="1" dirty="0" err="1"/>
              <a:t>default</a:t>
            </a:r>
            <a:r>
              <a:rPr lang="th-TH" sz="2800" b="1" dirty="0"/>
              <a:t> </a:t>
            </a:r>
            <a:r>
              <a:rPr lang="th-TH" sz="2800" b="1" dirty="0" err="1"/>
              <a:t>constructor</a:t>
            </a:r>
            <a:r>
              <a:rPr lang="th-TH" sz="2800" b="1" dirty="0"/>
              <a:t> of [</a:t>
            </a:r>
            <a:r>
              <a:rPr lang="th-TH" sz="2800" b="1" dirty="0" err="1"/>
              <a:t>movie</a:t>
            </a:r>
            <a:r>
              <a:rPr lang="th-TH" sz="2800" b="1" dirty="0"/>
              <a:t>] </a:t>
            </a:r>
            <a:r>
              <a:rPr lang="th-TH" sz="2800" b="1" dirty="0" err="1"/>
              <a:t>class</a:t>
            </a:r>
            <a:endParaRPr lang="th-TH" sz="2800" b="1" dirty="0"/>
          </a:p>
        </p:txBody>
      </p:sp>
    </p:spTree>
    <p:extLst>
      <p:ext uri="{BB962C8B-B14F-4D97-AF65-F5344CB8AC3E}">
        <p14:creationId xmlns:p14="http://schemas.microsoft.com/office/powerpoint/2010/main" val="33591559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5B2240-C6C7-4EB1-2EA0-C471AFD067A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92833" y="214604"/>
            <a:ext cx="10058400" cy="766341"/>
          </a:xfrm>
        </p:spPr>
        <p:txBody>
          <a:bodyPr/>
          <a:lstStyle/>
          <a:p>
            <a:r>
              <a:rPr lang="en-US" dirty="0"/>
              <a:t>Constructor (default constructor)</a:t>
            </a:r>
            <a:endParaRPr lang="th-TH" dirty="0"/>
          </a:p>
        </p:txBody>
      </p:sp>
      <p:pic>
        <p:nvPicPr>
          <p:cNvPr id="16" name="Picture 15" descr="Table&#10;&#10;Description automatically generated">
            <a:extLst>
              <a:ext uri="{FF2B5EF4-FFF2-40B4-BE49-F238E27FC236}">
                <a16:creationId xmlns:a16="http://schemas.microsoft.com/office/drawing/2014/main" id="{B45AED00-5505-9AE1-86FA-9C8A5EFF62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5924" y="1123635"/>
            <a:ext cx="2774457" cy="3718953"/>
          </a:xfrm>
          <a:prstGeom prst="rect">
            <a:avLst/>
          </a:prstGeom>
        </p:spPr>
      </p:pic>
      <p:pic>
        <p:nvPicPr>
          <p:cNvPr id="18" name="Picture 17" descr="Table&#10;&#10;Description automatically generated">
            <a:extLst>
              <a:ext uri="{FF2B5EF4-FFF2-40B4-BE49-F238E27FC236}">
                <a16:creationId xmlns:a16="http://schemas.microsoft.com/office/drawing/2014/main" id="{E55E04A7-C78E-0D76-3ACF-92A2BE8A82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8635" y="1123635"/>
            <a:ext cx="2876605" cy="461072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4FECD70-E316-0849-ACD6-FDD1C9183C86}"/>
              </a:ext>
            </a:extLst>
          </p:cNvPr>
          <p:cNvSpPr txBox="1"/>
          <p:nvPr/>
        </p:nvSpPr>
        <p:spPr>
          <a:xfrm>
            <a:off x="1649326" y="5877054"/>
            <a:ext cx="1975221" cy="70788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4000" b="1" dirty="0"/>
              <a:t>Child Class</a:t>
            </a:r>
            <a:endParaRPr lang="th-TH" sz="4000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3422765-3E6B-C0F5-31F8-E05BB5504726}"/>
              </a:ext>
            </a:extLst>
          </p:cNvPr>
          <p:cNvSpPr txBox="1"/>
          <p:nvPr/>
        </p:nvSpPr>
        <p:spPr>
          <a:xfrm>
            <a:off x="8930043" y="4995884"/>
            <a:ext cx="1866217" cy="70788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4000" b="1" dirty="0"/>
              <a:t>Base Class</a:t>
            </a:r>
            <a:endParaRPr lang="th-TH" sz="4000" b="1" dirty="0"/>
          </a:p>
        </p:txBody>
      </p: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30F1B830-26B4-988E-A8F6-6E40ABFCAF56}"/>
              </a:ext>
            </a:extLst>
          </p:cNvPr>
          <p:cNvCxnSpPr/>
          <p:nvPr/>
        </p:nvCxnSpPr>
        <p:spPr>
          <a:xfrm flipV="1">
            <a:off x="3917659" y="4060272"/>
            <a:ext cx="4689446" cy="782316"/>
          </a:xfrm>
          <a:prstGeom prst="bentConnector3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4F7D91BB-89AB-C7E9-C4A9-5C33B0F97A48}"/>
              </a:ext>
            </a:extLst>
          </p:cNvPr>
          <p:cNvSpPr txBox="1"/>
          <p:nvPr/>
        </p:nvSpPr>
        <p:spPr>
          <a:xfrm>
            <a:off x="4653050" y="3518176"/>
            <a:ext cx="33762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Always call one constructor</a:t>
            </a:r>
            <a:endParaRPr lang="th-TH" sz="2800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5A9CF19-C288-C5BC-0793-DC154C9030D2}"/>
              </a:ext>
            </a:extLst>
          </p:cNvPr>
          <p:cNvSpPr txBox="1"/>
          <p:nvPr/>
        </p:nvSpPr>
        <p:spPr>
          <a:xfrm>
            <a:off x="4746850" y="4989635"/>
            <a:ext cx="28632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2800" b="1" dirty="0"/>
              <a:t>เรียก 1 </a:t>
            </a:r>
            <a:r>
              <a:rPr lang="en-US" sz="2800" b="1" dirty="0"/>
              <a:t>constructor </a:t>
            </a:r>
            <a:r>
              <a:rPr lang="th-TH" sz="2800" b="1" dirty="0"/>
              <a:t>เสมอ</a:t>
            </a:r>
          </a:p>
        </p:txBody>
      </p:sp>
    </p:spTree>
    <p:extLst>
      <p:ext uri="{BB962C8B-B14F-4D97-AF65-F5344CB8AC3E}">
        <p14:creationId xmlns:p14="http://schemas.microsoft.com/office/powerpoint/2010/main" val="13429790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97CE7-6B9B-79D5-4130-D3EF097EA2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Constructor</a:t>
            </a:r>
            <a:endParaRPr lang="th-TH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EBD687E-B3E1-1A03-6A3C-7B2CD1E90BA2}"/>
              </a:ext>
            </a:extLst>
          </p:cNvPr>
          <p:cNvSpPr/>
          <p:nvPr/>
        </p:nvSpPr>
        <p:spPr>
          <a:xfrm>
            <a:off x="646438" y="2214693"/>
            <a:ext cx="2038524" cy="15519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Variable declaration</a:t>
            </a:r>
            <a:endParaRPr lang="th-TH" sz="36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84EEFC2-F6DD-76CB-1560-941C816E56F2}"/>
              </a:ext>
            </a:extLst>
          </p:cNvPr>
          <p:cNvSpPr/>
          <p:nvPr/>
        </p:nvSpPr>
        <p:spPr>
          <a:xfrm>
            <a:off x="4027230" y="2118218"/>
            <a:ext cx="2291961" cy="39512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Call class constructor function</a:t>
            </a:r>
            <a:endParaRPr lang="th-TH" sz="3600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AD85929-1E5C-8ACB-0535-4D4485DF0E2C}"/>
              </a:ext>
            </a:extLst>
          </p:cNvPr>
          <p:cNvCxnSpPr>
            <a:cxnSpLocks/>
            <a:stCxn id="4" idx="3"/>
          </p:cNvCxnSpPr>
          <p:nvPr/>
        </p:nvCxnSpPr>
        <p:spPr>
          <a:xfrm flipV="1">
            <a:off x="2684962" y="2990674"/>
            <a:ext cx="1342268" cy="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71D05504-6176-6EF6-E931-7E8856ECFE2A}"/>
              </a:ext>
            </a:extLst>
          </p:cNvPr>
          <p:cNvSpPr/>
          <p:nvPr/>
        </p:nvSpPr>
        <p:spPr>
          <a:xfrm>
            <a:off x="7661459" y="2118219"/>
            <a:ext cx="2038524" cy="17449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Call Base Class 1 Constructor</a:t>
            </a:r>
            <a:endParaRPr lang="th-TH" sz="3600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5891B8C-D7BB-2231-568E-2208CD6615A5}"/>
              </a:ext>
            </a:extLst>
          </p:cNvPr>
          <p:cNvCxnSpPr>
            <a:cxnSpLocks/>
          </p:cNvCxnSpPr>
          <p:nvPr/>
        </p:nvCxnSpPr>
        <p:spPr>
          <a:xfrm>
            <a:off x="6319191" y="2361499"/>
            <a:ext cx="1342268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0FD39BDD-FF18-E629-EFA9-927C94BCC6F6}"/>
              </a:ext>
            </a:extLst>
          </p:cNvPr>
          <p:cNvSpPr/>
          <p:nvPr/>
        </p:nvSpPr>
        <p:spPr>
          <a:xfrm>
            <a:off x="7661459" y="4324524"/>
            <a:ext cx="2038524" cy="17449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Call Base Class 2 Constructor</a:t>
            </a:r>
            <a:endParaRPr lang="th-TH" sz="36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34ED8EF-5DE6-C167-1EE8-085BBB26D9B3}"/>
              </a:ext>
            </a:extLst>
          </p:cNvPr>
          <p:cNvSpPr/>
          <p:nvPr/>
        </p:nvSpPr>
        <p:spPr>
          <a:xfrm>
            <a:off x="646438" y="4324524"/>
            <a:ext cx="2038524" cy="17449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Return stack</a:t>
            </a:r>
            <a:endParaRPr lang="th-TH" sz="3600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0ABDDE4-A301-9EFF-0BD8-64B7BFF3810D}"/>
              </a:ext>
            </a:extLst>
          </p:cNvPr>
          <p:cNvCxnSpPr>
            <a:cxnSpLocks/>
            <a:endCxn id="14" idx="3"/>
          </p:cNvCxnSpPr>
          <p:nvPr/>
        </p:nvCxnSpPr>
        <p:spPr>
          <a:xfrm flipH="1">
            <a:off x="2684962" y="5196979"/>
            <a:ext cx="1342268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AFCFFC1-57DE-3988-EA97-0CC92636A3A9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9699984" y="2265308"/>
            <a:ext cx="70907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75020FBD-26B9-04EA-AD03-D36E8DB00053}"/>
              </a:ext>
            </a:extLst>
          </p:cNvPr>
          <p:cNvSpPr txBox="1"/>
          <p:nvPr/>
        </p:nvSpPr>
        <p:spPr>
          <a:xfrm>
            <a:off x="10409061" y="1803643"/>
            <a:ext cx="1168380" cy="9233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Sub class</a:t>
            </a:r>
          </a:p>
          <a:p>
            <a:pPr algn="ctr"/>
            <a:r>
              <a:rPr lang="en-US" dirty="0"/>
              <a:t>Constructor</a:t>
            </a:r>
          </a:p>
          <a:p>
            <a:pPr algn="ctr"/>
            <a:r>
              <a:rPr lang="en-US" dirty="0"/>
              <a:t>(if available)</a:t>
            </a:r>
            <a:endParaRPr lang="th-TH" dirty="0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590DDD0-D63F-0EB6-9FA3-49028A26A50A}"/>
              </a:ext>
            </a:extLst>
          </p:cNvPr>
          <p:cNvCxnSpPr>
            <a:cxnSpLocks/>
            <a:endCxn id="31" idx="1"/>
          </p:cNvCxnSpPr>
          <p:nvPr/>
        </p:nvCxnSpPr>
        <p:spPr>
          <a:xfrm>
            <a:off x="9699984" y="4518562"/>
            <a:ext cx="70907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77210F24-A13A-350F-B05D-DF3B94D4EDDB}"/>
              </a:ext>
            </a:extLst>
          </p:cNvPr>
          <p:cNvSpPr txBox="1"/>
          <p:nvPr/>
        </p:nvSpPr>
        <p:spPr>
          <a:xfrm>
            <a:off x="10409061" y="4056897"/>
            <a:ext cx="1168380" cy="9233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Sub class</a:t>
            </a:r>
          </a:p>
          <a:p>
            <a:pPr algn="ctr"/>
            <a:r>
              <a:rPr lang="en-US" dirty="0"/>
              <a:t>Constructor</a:t>
            </a:r>
          </a:p>
          <a:p>
            <a:pPr algn="ctr"/>
            <a:r>
              <a:rPr lang="en-US" dirty="0"/>
              <a:t>(if available)</a:t>
            </a:r>
            <a:endParaRPr lang="th-TH" dirty="0"/>
          </a:p>
        </p:txBody>
      </p: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A43AFE7B-3AD4-7684-975E-DBDBA606A9BF}"/>
              </a:ext>
            </a:extLst>
          </p:cNvPr>
          <p:cNvCxnSpPr>
            <a:stCxn id="24" idx="2"/>
          </p:cNvCxnSpPr>
          <p:nvPr/>
        </p:nvCxnSpPr>
        <p:spPr>
          <a:xfrm rot="5400000">
            <a:off x="10243988" y="2182970"/>
            <a:ext cx="205261" cy="129326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90439EE3-D7E9-301F-C16C-F87EF2857509}"/>
              </a:ext>
            </a:extLst>
          </p:cNvPr>
          <p:cNvCxnSpPr>
            <a:stCxn id="31" idx="2"/>
          </p:cNvCxnSpPr>
          <p:nvPr/>
        </p:nvCxnSpPr>
        <p:spPr>
          <a:xfrm rot="5400000">
            <a:off x="10248182" y="4432030"/>
            <a:ext cx="196872" cy="129326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D9C20603-1D3B-A8A9-B7DA-E2ABAAFCC6C1}"/>
              </a:ext>
            </a:extLst>
          </p:cNvPr>
          <p:cNvCxnSpPr/>
          <p:nvPr/>
        </p:nvCxnSpPr>
        <p:spPr>
          <a:xfrm rot="10800000">
            <a:off x="6319191" y="2625754"/>
            <a:ext cx="1342268" cy="1031846"/>
          </a:xfrm>
          <a:prstGeom prst="bentConnector3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50E5D0E-7494-05DC-35C2-F116A99A8391}"/>
              </a:ext>
            </a:extLst>
          </p:cNvPr>
          <p:cNvCxnSpPr>
            <a:cxnSpLocks/>
          </p:cNvCxnSpPr>
          <p:nvPr/>
        </p:nvCxnSpPr>
        <p:spPr>
          <a:xfrm>
            <a:off x="6319191" y="4554950"/>
            <a:ext cx="1342268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05A03906-7809-D2A4-D461-A8529401B1E6}"/>
              </a:ext>
            </a:extLst>
          </p:cNvPr>
          <p:cNvCxnSpPr/>
          <p:nvPr/>
        </p:nvCxnSpPr>
        <p:spPr>
          <a:xfrm rot="10800000">
            <a:off x="6319191" y="4819205"/>
            <a:ext cx="1342268" cy="1031846"/>
          </a:xfrm>
          <a:prstGeom prst="bentConnector3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2C28D42B-08DD-05CA-5BA3-8320B232A7D2}"/>
              </a:ext>
            </a:extLst>
          </p:cNvPr>
          <p:cNvSpPr txBox="1"/>
          <p:nvPr/>
        </p:nvSpPr>
        <p:spPr>
          <a:xfrm>
            <a:off x="3223959" y="2434585"/>
            <a:ext cx="3401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1</a:t>
            </a:r>
            <a:endParaRPr lang="th-TH" sz="3200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EC1DC06-6AE2-3223-30B4-9BE854515093}"/>
              </a:ext>
            </a:extLst>
          </p:cNvPr>
          <p:cNvSpPr txBox="1"/>
          <p:nvPr/>
        </p:nvSpPr>
        <p:spPr>
          <a:xfrm>
            <a:off x="6794976" y="1809201"/>
            <a:ext cx="3401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2</a:t>
            </a:r>
            <a:endParaRPr lang="th-TH" sz="3200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05452F1-32F6-03D7-1884-02EB211886D6}"/>
              </a:ext>
            </a:extLst>
          </p:cNvPr>
          <p:cNvSpPr txBox="1"/>
          <p:nvPr/>
        </p:nvSpPr>
        <p:spPr>
          <a:xfrm>
            <a:off x="6782304" y="4056897"/>
            <a:ext cx="3401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3</a:t>
            </a:r>
            <a:endParaRPr lang="th-TH" sz="32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45EFF1A-692B-2237-FB2C-32B055B2F14B}"/>
              </a:ext>
            </a:extLst>
          </p:cNvPr>
          <p:cNvSpPr txBox="1"/>
          <p:nvPr/>
        </p:nvSpPr>
        <p:spPr>
          <a:xfrm>
            <a:off x="3224984" y="4687839"/>
            <a:ext cx="3401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4</a:t>
            </a:r>
            <a:endParaRPr lang="th-TH" sz="3200" b="1" dirty="0"/>
          </a:p>
        </p:txBody>
      </p:sp>
    </p:spTree>
    <p:extLst>
      <p:ext uri="{BB962C8B-B14F-4D97-AF65-F5344CB8AC3E}">
        <p14:creationId xmlns:p14="http://schemas.microsoft.com/office/powerpoint/2010/main" val="28735098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549D23-AFDD-9511-F989-F76DB414E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Constructor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035619-DCE3-2020-C481-0C5BD4997A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725" y="1937305"/>
            <a:ext cx="6125641" cy="494794"/>
          </a:xfr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song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s1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Som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San"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sek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loso"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314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"LOSO"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endParaRPr lang="th-TH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84FDD3-F773-C918-4E3F-4E17EDABB404}"/>
              </a:ext>
            </a:extLst>
          </p:cNvPr>
          <p:cNvSpPr txBox="1"/>
          <p:nvPr/>
        </p:nvSpPr>
        <p:spPr>
          <a:xfrm>
            <a:off x="498725" y="2678135"/>
            <a:ext cx="11255510" cy="258532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song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author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_length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_brand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){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// 4 parameter constructor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_name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author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_author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_length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playing_sec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brand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_brand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E9F9D3E-C387-3FB4-8C0E-CE199B354292}"/>
              </a:ext>
            </a:extLst>
          </p:cNvPr>
          <p:cNvSpPr txBox="1"/>
          <p:nvPr/>
        </p:nvSpPr>
        <p:spPr>
          <a:xfrm>
            <a:off x="267989" y="5619458"/>
            <a:ext cx="113351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But can we use existed media constructor? / </a:t>
            </a:r>
            <a:r>
              <a:rPr lang="th-TH" sz="3200" dirty="0"/>
              <a:t>แล้วสามารถใช้ </a:t>
            </a:r>
            <a:r>
              <a:rPr lang="en-US" sz="3200" dirty="0"/>
              <a:t>constructor </a:t>
            </a:r>
            <a:r>
              <a:rPr lang="th-TH" sz="3200" dirty="0"/>
              <a:t>ของ </a:t>
            </a:r>
            <a:r>
              <a:rPr lang="en-US" sz="3200" dirty="0"/>
              <a:t>media </a:t>
            </a:r>
            <a:r>
              <a:rPr lang="th-TH" sz="3200" dirty="0"/>
              <a:t>ได้หรือไม่</a:t>
            </a:r>
          </a:p>
        </p:txBody>
      </p:sp>
    </p:spTree>
    <p:extLst>
      <p:ext uri="{BB962C8B-B14F-4D97-AF65-F5344CB8AC3E}">
        <p14:creationId xmlns:p14="http://schemas.microsoft.com/office/powerpoint/2010/main" val="11545511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74FFBB-D85A-C7A7-C20C-7E0080A04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Base constructor</a:t>
            </a:r>
            <a:endParaRPr lang="th-TH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B985B84-79A6-BA12-0BE9-702F69E398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280" y="2040683"/>
            <a:ext cx="8296275" cy="249555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37011FA-EE7A-C437-6B4D-17FF5F53EC25}"/>
              </a:ext>
            </a:extLst>
          </p:cNvPr>
          <p:cNvSpPr txBox="1"/>
          <p:nvPr/>
        </p:nvSpPr>
        <p:spPr>
          <a:xfrm>
            <a:off x="1097280" y="4730621"/>
            <a:ext cx="799073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Can we use this constructor in </a:t>
            </a:r>
            <a:r>
              <a:rPr lang="en-US" sz="4000" b="1" u="sng" dirty="0"/>
              <a:t>song</a:t>
            </a:r>
            <a:r>
              <a:rPr lang="en-US" sz="4000" dirty="0"/>
              <a:t> class?</a:t>
            </a:r>
          </a:p>
          <a:p>
            <a:r>
              <a:rPr lang="th-TH" sz="4000" dirty="0"/>
              <a:t>เราสามารถใช้ </a:t>
            </a:r>
            <a:r>
              <a:rPr lang="en-US" sz="4000" dirty="0"/>
              <a:t>constructor </a:t>
            </a:r>
            <a:r>
              <a:rPr lang="th-TH" sz="4000" dirty="0"/>
              <a:t>นี้ใน </a:t>
            </a:r>
            <a:r>
              <a:rPr lang="en-US" sz="4000" dirty="0"/>
              <a:t>class </a:t>
            </a:r>
            <a:r>
              <a:rPr lang="en-US" sz="4000" b="1" u="sng" dirty="0"/>
              <a:t>song</a:t>
            </a:r>
            <a:r>
              <a:rPr lang="en-US" sz="4000" dirty="0"/>
              <a:t> </a:t>
            </a:r>
            <a:r>
              <a:rPr lang="th-TH" sz="4000" dirty="0"/>
              <a:t>ได้หรือไม่</a:t>
            </a:r>
            <a:r>
              <a:rPr lang="en-US" sz="4000" dirty="0"/>
              <a:t>? </a:t>
            </a:r>
            <a:endParaRPr lang="th-TH" sz="4000" dirty="0"/>
          </a:p>
        </p:txBody>
      </p:sp>
    </p:spTree>
    <p:extLst>
      <p:ext uri="{BB962C8B-B14F-4D97-AF65-F5344CB8AC3E}">
        <p14:creationId xmlns:p14="http://schemas.microsoft.com/office/powerpoint/2010/main" val="995067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A7E1D-E8B8-23CD-CC81-A55ACAA25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Base constructor syntax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286FEC-BBF8-8782-8335-6D6F9898AC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8230" y="2275592"/>
            <a:ext cx="11031523" cy="2306816"/>
          </a:xfr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child_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constructor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base_constructor1(p1,p2…), base_constructor2(p1,p2…) 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"4 parameter constructor of [song] class"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brand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_brand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201168" lvl="1" indent="0">
              <a:buNone/>
            </a:pP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6276465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0FDB0-4824-BDBE-A58C-38C4EC670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Base constructor</a:t>
            </a:r>
            <a:endParaRPr lang="th-TH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F7C7E46-0CEB-DCB4-4190-49EEF71774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21978"/>
          <a:stretch/>
        </p:blipFill>
        <p:spPr>
          <a:xfrm>
            <a:off x="242849" y="1885378"/>
            <a:ext cx="11706301" cy="3808179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F9C1E01-DDF7-0DB8-A676-ADBC52BAEFFC}"/>
              </a:ext>
            </a:extLst>
          </p:cNvPr>
          <p:cNvSpPr txBox="1"/>
          <p:nvPr/>
        </p:nvSpPr>
        <p:spPr>
          <a:xfrm>
            <a:off x="9800438" y="6488668"/>
            <a:ext cx="22729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dirty="0"/>
              <a:t>3_4_</a:t>
            </a:r>
            <a:r>
              <a:rPr lang="th-TH" dirty="0" err="1"/>
              <a:t>Inheritance</a:t>
            </a:r>
            <a:r>
              <a:rPr lang="th-TH" dirty="0"/>
              <a:t>_</a:t>
            </a:r>
            <a:r>
              <a:rPr lang="th-TH" dirty="0" err="1"/>
              <a:t>constructor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9388434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0FDB0-4824-BDBE-A58C-38C4EC670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Base constructor</a:t>
            </a:r>
            <a:endParaRPr lang="th-TH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F7C7E46-0CEB-DCB4-4190-49EEF71774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21978"/>
          <a:stretch/>
        </p:blipFill>
        <p:spPr>
          <a:xfrm>
            <a:off x="242849" y="1885378"/>
            <a:ext cx="6787125" cy="2207921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3A81832-06C3-2E6F-2712-ED08B7D450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3005" y="4241317"/>
            <a:ext cx="4943475" cy="20002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BA21270-C844-CBE3-B29A-354C3594499B}"/>
              </a:ext>
            </a:extLst>
          </p:cNvPr>
          <p:cNvSpPr txBox="1"/>
          <p:nvPr/>
        </p:nvSpPr>
        <p:spPr>
          <a:xfrm>
            <a:off x="210499" y="4241317"/>
            <a:ext cx="8867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Code :</a:t>
            </a:r>
            <a:endParaRPr lang="th-TH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871164-D2B8-3AD5-5958-E964A8C72B48}"/>
              </a:ext>
            </a:extLst>
          </p:cNvPr>
          <p:cNvSpPr txBox="1"/>
          <p:nvPr/>
        </p:nvSpPr>
        <p:spPr>
          <a:xfrm>
            <a:off x="7174246" y="2042403"/>
            <a:ext cx="9877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Result :</a:t>
            </a:r>
            <a:endParaRPr lang="th-TH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9B4CA0-FFA2-597A-86C7-20346A4C7D97}"/>
              </a:ext>
            </a:extLst>
          </p:cNvPr>
          <p:cNvSpPr txBox="1"/>
          <p:nvPr/>
        </p:nvSpPr>
        <p:spPr>
          <a:xfrm>
            <a:off x="7384207" y="2565623"/>
            <a:ext cx="4226155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sz="2400" b="1" dirty="0"/>
              <a:t>3 </a:t>
            </a:r>
            <a:r>
              <a:rPr lang="th-TH" sz="2400" b="1" dirty="0" err="1"/>
              <a:t>parameter</a:t>
            </a:r>
            <a:r>
              <a:rPr lang="th-TH" sz="2400" b="1" dirty="0"/>
              <a:t> </a:t>
            </a:r>
            <a:r>
              <a:rPr lang="th-TH" sz="2400" b="1" dirty="0" err="1"/>
              <a:t>constructor</a:t>
            </a:r>
            <a:r>
              <a:rPr lang="th-TH" sz="2400" b="1" dirty="0"/>
              <a:t> of [</a:t>
            </a:r>
            <a:r>
              <a:rPr lang="th-TH" sz="2400" b="1" dirty="0" err="1"/>
              <a:t>media</a:t>
            </a:r>
            <a:r>
              <a:rPr lang="th-TH" sz="2400" b="1" dirty="0"/>
              <a:t>] </a:t>
            </a:r>
            <a:r>
              <a:rPr lang="th-TH" sz="2400" b="1" dirty="0" err="1"/>
              <a:t>class</a:t>
            </a:r>
            <a:endParaRPr lang="th-TH" sz="2400" b="1" dirty="0"/>
          </a:p>
          <a:p>
            <a:r>
              <a:rPr lang="th-TH" sz="2400" b="1" dirty="0"/>
              <a:t>4 </a:t>
            </a:r>
            <a:r>
              <a:rPr lang="th-TH" sz="2400" b="1" dirty="0" err="1"/>
              <a:t>parameter</a:t>
            </a:r>
            <a:r>
              <a:rPr lang="th-TH" sz="2400" b="1" dirty="0"/>
              <a:t> </a:t>
            </a:r>
            <a:r>
              <a:rPr lang="th-TH" sz="2400" b="1" dirty="0" err="1"/>
              <a:t>constructor</a:t>
            </a:r>
            <a:r>
              <a:rPr lang="th-TH" sz="2400" b="1" dirty="0"/>
              <a:t> of [</a:t>
            </a:r>
            <a:r>
              <a:rPr lang="th-TH" sz="2400" b="1" dirty="0" err="1"/>
              <a:t>song</a:t>
            </a:r>
            <a:r>
              <a:rPr lang="th-TH" sz="2400" b="1" dirty="0"/>
              <a:t>] </a:t>
            </a:r>
            <a:r>
              <a:rPr lang="th-TH" sz="2400" b="1" dirty="0" err="1"/>
              <a:t>class</a:t>
            </a:r>
            <a:endParaRPr lang="th-TH" sz="2400" b="1" dirty="0"/>
          </a:p>
          <a:p>
            <a:r>
              <a:rPr lang="th-TH" sz="2400" b="1" dirty="0" err="1"/>
              <a:t>Som</a:t>
            </a:r>
            <a:r>
              <a:rPr lang="th-TH" sz="2400" b="1" dirty="0"/>
              <a:t> </a:t>
            </a:r>
            <a:r>
              <a:rPr lang="th-TH" sz="2400" b="1" dirty="0" err="1"/>
              <a:t>San</a:t>
            </a:r>
            <a:endParaRPr lang="th-TH" sz="2400" b="1" dirty="0"/>
          </a:p>
          <a:p>
            <a:r>
              <a:rPr lang="th-TH" sz="2400" b="1" dirty="0" err="1"/>
              <a:t>sek</a:t>
            </a:r>
            <a:r>
              <a:rPr lang="th-TH" sz="2400" b="1" dirty="0"/>
              <a:t> </a:t>
            </a:r>
            <a:r>
              <a:rPr lang="th-TH" sz="2400" b="1" dirty="0" err="1"/>
              <a:t>loso</a:t>
            </a:r>
            <a:endParaRPr lang="th-TH" sz="2400" b="1" dirty="0"/>
          </a:p>
          <a:p>
            <a:r>
              <a:rPr lang="th-TH" sz="2400" b="1" dirty="0"/>
              <a:t>314</a:t>
            </a:r>
          </a:p>
          <a:p>
            <a:r>
              <a:rPr lang="th-TH" sz="2400" b="1" dirty="0"/>
              <a:t>LOSO</a:t>
            </a:r>
          </a:p>
        </p:txBody>
      </p:sp>
    </p:spTree>
    <p:extLst>
      <p:ext uri="{BB962C8B-B14F-4D97-AF65-F5344CB8AC3E}">
        <p14:creationId xmlns:p14="http://schemas.microsoft.com/office/powerpoint/2010/main" val="16029694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0FDB0-4824-BDBE-A58C-38C4EC670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Base constructor another</a:t>
            </a:r>
            <a:endParaRPr lang="th-TH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24ED770-1315-F54A-33FE-78332F6017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7835" y="1971172"/>
            <a:ext cx="11358529" cy="1457827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2E4B4CF-A79A-3B01-3985-34D9393A6D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5400"/>
          <a:stretch/>
        </p:blipFill>
        <p:spPr>
          <a:xfrm>
            <a:off x="387835" y="3973865"/>
            <a:ext cx="11358529" cy="1409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451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C767CB-9591-FE41-9CE4-C89CBB3AFA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Class Con.</a:t>
            </a:r>
            <a:endParaRPr lang="th-TH" sz="5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6A3CFB-10E6-D895-A59A-444E9F4B54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1763" y="1978088"/>
            <a:ext cx="10879494" cy="4217437"/>
          </a:xfrm>
        </p:spPr>
        <p:txBody>
          <a:bodyPr>
            <a:normAutofit/>
          </a:bodyPr>
          <a:lstStyle/>
          <a:p>
            <a:r>
              <a:rPr lang="en-US" sz="5400" b="1" dirty="0">
                <a:latin typeface="+mj-lt"/>
                <a:cs typeface="Angsana New" panose="02020603050405020304" pitchFamily="18" charset="-34"/>
              </a:rPr>
              <a:t>Media class (1 media)</a:t>
            </a:r>
          </a:p>
          <a:p>
            <a:r>
              <a:rPr lang="en-US" sz="5400" dirty="0">
                <a:latin typeface="+mj-lt"/>
                <a:cs typeface="Angsana New" panose="02020603050405020304" pitchFamily="18" charset="-34"/>
              </a:rPr>
              <a:t>Properties</a:t>
            </a:r>
          </a:p>
          <a:p>
            <a:pPr lvl="1"/>
            <a:r>
              <a:rPr lang="en-US" sz="4800" dirty="0">
                <a:latin typeface="+mj-lt"/>
                <a:cs typeface="Angsana New" panose="02020603050405020304" pitchFamily="18" charset="-34"/>
              </a:rPr>
              <a:t>Public -&gt; name, length // </a:t>
            </a:r>
            <a:r>
              <a:rPr lang="th-TH" sz="4800" dirty="0">
                <a:latin typeface="+mj-lt"/>
                <a:cs typeface="Angsana New" panose="02020603050405020304" pitchFamily="18" charset="-34"/>
              </a:rPr>
              <a:t>ชื่อ</a:t>
            </a:r>
            <a:r>
              <a:rPr lang="en-US" sz="4800" dirty="0">
                <a:latin typeface="+mj-lt"/>
                <a:cs typeface="Angsana New" panose="02020603050405020304" pitchFamily="18" charset="-34"/>
              </a:rPr>
              <a:t>, </a:t>
            </a:r>
            <a:r>
              <a:rPr lang="th-TH" sz="4800" dirty="0">
                <a:latin typeface="+mj-lt"/>
                <a:cs typeface="Angsana New" panose="02020603050405020304" pitchFamily="18" charset="-34"/>
              </a:rPr>
              <a:t>ความยาว </a:t>
            </a:r>
            <a:r>
              <a:rPr lang="en-US" sz="4800" dirty="0">
                <a:latin typeface="+mj-lt"/>
                <a:cs typeface="Angsana New" panose="02020603050405020304" pitchFamily="18" charset="-34"/>
              </a:rPr>
              <a:t>(sec)</a:t>
            </a:r>
          </a:p>
          <a:p>
            <a:pPr lvl="1"/>
            <a:r>
              <a:rPr lang="en-US" sz="4800" dirty="0">
                <a:latin typeface="+mj-lt"/>
                <a:cs typeface="Angsana New" panose="02020603050405020304" pitchFamily="18" charset="-34"/>
              </a:rPr>
              <a:t>Private -&gt; </a:t>
            </a:r>
            <a:r>
              <a:rPr lang="en-US" sz="4800" dirty="0" err="1">
                <a:latin typeface="+mj-lt"/>
                <a:cs typeface="Angsana New" panose="02020603050405020304" pitchFamily="18" charset="-34"/>
              </a:rPr>
              <a:t>playing_sec</a:t>
            </a:r>
            <a:r>
              <a:rPr lang="en-US" sz="4800" dirty="0">
                <a:latin typeface="+mj-lt"/>
                <a:cs typeface="Angsana New" panose="02020603050405020304" pitchFamily="18" charset="-34"/>
              </a:rPr>
              <a:t> // </a:t>
            </a:r>
            <a:r>
              <a:rPr lang="th-TH" sz="4800" dirty="0">
                <a:latin typeface="+mj-lt"/>
                <a:cs typeface="Angsana New" panose="02020603050405020304" pitchFamily="18" charset="-34"/>
              </a:rPr>
              <a:t>เวลาล่าสุดที่เล่น </a:t>
            </a:r>
            <a:r>
              <a:rPr lang="en-US" sz="4800" dirty="0">
                <a:latin typeface="+mj-lt"/>
                <a:cs typeface="Angsana New" panose="02020603050405020304" pitchFamily="18" charset="-34"/>
              </a:rPr>
              <a:t>(pause)</a:t>
            </a:r>
          </a:p>
          <a:p>
            <a:r>
              <a:rPr lang="en-US" sz="5400" dirty="0">
                <a:latin typeface="+mj-lt"/>
                <a:cs typeface="Angsana New" panose="02020603050405020304" pitchFamily="18" charset="-34"/>
              </a:rPr>
              <a:t>Method – play(int)</a:t>
            </a:r>
            <a:endParaRPr lang="th-TH" sz="5400" dirty="0">
              <a:latin typeface="+mj-lt"/>
              <a:cs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5576088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F8536E97-A74B-9F9E-A508-6F7E5E4F054F}"/>
              </a:ext>
            </a:extLst>
          </p:cNvPr>
          <p:cNvSpPr txBox="1"/>
          <p:nvPr/>
        </p:nvSpPr>
        <p:spPr>
          <a:xfrm>
            <a:off x="1817636" y="3765129"/>
            <a:ext cx="4537001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3 parameter constructor of [media] class (107)</a:t>
            </a:r>
          </a:p>
          <a:p>
            <a:r>
              <a:rPr lang="en-US" sz="2000" dirty="0"/>
              <a:t>4 parameter constructor of [song] class (107)</a:t>
            </a:r>
          </a:p>
          <a:p>
            <a:r>
              <a:rPr lang="en-US" sz="2000" dirty="0" err="1"/>
              <a:t>Som</a:t>
            </a:r>
            <a:r>
              <a:rPr lang="en-US" sz="2000" dirty="0"/>
              <a:t> San (109)</a:t>
            </a:r>
          </a:p>
          <a:p>
            <a:r>
              <a:rPr lang="en-US" sz="2000" dirty="0" err="1"/>
              <a:t>sek</a:t>
            </a:r>
            <a:r>
              <a:rPr lang="en-US" sz="2000" dirty="0"/>
              <a:t> </a:t>
            </a:r>
            <a:r>
              <a:rPr lang="en-US" sz="2000" dirty="0" err="1"/>
              <a:t>loso</a:t>
            </a:r>
            <a:r>
              <a:rPr lang="en-US" sz="2000" dirty="0"/>
              <a:t> (110)</a:t>
            </a:r>
          </a:p>
          <a:p>
            <a:r>
              <a:rPr lang="en-US" sz="2000" dirty="0"/>
              <a:t>314 (111)</a:t>
            </a:r>
          </a:p>
          <a:p>
            <a:r>
              <a:rPr lang="en-US" sz="2000" dirty="0"/>
              <a:t>LOSO (112)</a:t>
            </a:r>
          </a:p>
          <a:p>
            <a:r>
              <a:rPr lang="en-US" sz="2000" dirty="0"/>
              <a:t>3 parameter constructor of [media] class (114)</a:t>
            </a:r>
          </a:p>
          <a:p>
            <a:r>
              <a:rPr lang="en-US" sz="2000" dirty="0"/>
              <a:t>4 parameter constructor of [song] class (114)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AA43D39-4CE1-DF5D-3845-CBC9CEB946E4}"/>
              </a:ext>
            </a:extLst>
          </p:cNvPr>
          <p:cNvSpPr txBox="1"/>
          <p:nvPr/>
        </p:nvSpPr>
        <p:spPr>
          <a:xfrm>
            <a:off x="5924727" y="3765129"/>
            <a:ext cx="4175618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3 parameter constructor of [media] class (115)</a:t>
            </a:r>
          </a:p>
          <a:p>
            <a:r>
              <a:rPr lang="en-US" sz="2000" dirty="0"/>
              <a:t>5 parameter constructor of [movie] class (115)</a:t>
            </a:r>
          </a:p>
          <a:p>
            <a:r>
              <a:rPr lang="en-US" sz="2000" dirty="0"/>
              <a:t>3 parameter constructor of [media] class (116)</a:t>
            </a:r>
          </a:p>
          <a:p>
            <a:r>
              <a:rPr lang="en-US" sz="2000" dirty="0"/>
              <a:t>5 parameter constructor of [movie] class (116)</a:t>
            </a:r>
          </a:p>
          <a:p>
            <a:r>
              <a:rPr lang="en-US" sz="2000" dirty="0"/>
              <a:t>3 parameter constructor of [media] class (117)</a:t>
            </a:r>
          </a:p>
          <a:p>
            <a:r>
              <a:rPr lang="en-US" sz="2000" dirty="0"/>
              <a:t>5 parameter constructor of [episode] class (117)</a:t>
            </a:r>
          </a:p>
          <a:p>
            <a:r>
              <a:rPr lang="en-US" sz="2000" dirty="0"/>
              <a:t>3 parameter constructor of [media] class (118)</a:t>
            </a:r>
          </a:p>
          <a:p>
            <a:r>
              <a:rPr lang="en-US" sz="2000" dirty="0"/>
              <a:t>5 parameter constructor of [episode] class (118)</a:t>
            </a:r>
            <a:endParaRPr lang="th-TH" sz="2000" dirty="0"/>
          </a:p>
          <a:p>
            <a:endParaRPr lang="th-TH" sz="2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CE87C28-D5A4-318F-2195-6E1324E6D9BA}"/>
              </a:ext>
            </a:extLst>
          </p:cNvPr>
          <p:cNvSpPr txBox="1"/>
          <p:nvPr/>
        </p:nvSpPr>
        <p:spPr>
          <a:xfrm>
            <a:off x="673914" y="3787243"/>
            <a:ext cx="8739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Result :</a:t>
            </a:r>
            <a:endParaRPr lang="th-TH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1EA1BF-A284-0C3D-8007-C28A28EFCB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27" y="257175"/>
            <a:ext cx="11849100" cy="317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1759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EEA368C-EE78-86B7-901A-D285FD6F5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Constructor (from encapsulation)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1FF929-BC90-FCE4-2E27-BF6F732D2E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605362" cy="4555066"/>
          </a:xfrm>
        </p:spPr>
        <p:txBody>
          <a:bodyPr>
            <a:normAutofit/>
          </a:bodyPr>
          <a:lstStyle/>
          <a:p>
            <a:r>
              <a:rPr lang="en-US" sz="4000" dirty="0"/>
              <a:t>- </a:t>
            </a:r>
            <a:r>
              <a:rPr lang="en-US" sz="4400" dirty="0"/>
              <a:t>function </a:t>
            </a:r>
            <a:r>
              <a:rPr lang="th-TH" sz="4400" dirty="0"/>
              <a:t>ที่ถูกเรียกใช้ทุกครั้งที่มีการสร้าง </a:t>
            </a:r>
            <a:r>
              <a:rPr lang="en-US" sz="4400" dirty="0"/>
              <a:t>object </a:t>
            </a:r>
            <a:endParaRPr lang="th-TH" sz="4400" dirty="0"/>
          </a:p>
          <a:p>
            <a:pPr lvl="1"/>
            <a:r>
              <a:rPr lang="th-TH" sz="3600" dirty="0"/>
              <a:t>ใช้เพื่อการกำหนดค่าเริ่มต้นและตั้งค่าก่อนใช้ตัวแปร</a:t>
            </a:r>
          </a:p>
          <a:p>
            <a:pPr lvl="1"/>
            <a:r>
              <a:rPr lang="th-TH" sz="3600" dirty="0"/>
              <a:t>สร้าง </a:t>
            </a:r>
            <a:r>
              <a:rPr lang="en-US" sz="3600" dirty="0"/>
              <a:t>method </a:t>
            </a:r>
            <a:r>
              <a:rPr lang="th-TH" sz="3600" dirty="0"/>
              <a:t>ที่ชื่อเหมือน </a:t>
            </a:r>
            <a:r>
              <a:rPr lang="en-US" sz="3600" dirty="0"/>
              <a:t>struct </a:t>
            </a:r>
            <a:r>
              <a:rPr lang="th-TH" sz="3600" dirty="0"/>
              <a:t>หรือ </a:t>
            </a:r>
            <a:r>
              <a:rPr lang="en-US" sz="3600" dirty="0"/>
              <a:t>class</a:t>
            </a:r>
          </a:p>
          <a:p>
            <a:pPr lvl="1"/>
            <a:r>
              <a:rPr lang="th-TH" sz="3600" dirty="0"/>
              <a:t>สามารถมี </a:t>
            </a:r>
            <a:r>
              <a:rPr lang="en-US" sz="3600" dirty="0"/>
              <a:t>parameter </a:t>
            </a:r>
            <a:r>
              <a:rPr lang="th-TH" sz="3600" dirty="0"/>
              <a:t>ได้</a:t>
            </a:r>
          </a:p>
          <a:p>
            <a:pPr lvl="1"/>
            <a:r>
              <a:rPr lang="en-US" sz="3600" dirty="0"/>
              <a:t>Default constructor </a:t>
            </a:r>
            <a:r>
              <a:rPr lang="th-TH" sz="3600" dirty="0"/>
              <a:t>คือ </a:t>
            </a:r>
            <a:r>
              <a:rPr lang="en-US" sz="3600" dirty="0"/>
              <a:t>constructor </a:t>
            </a:r>
            <a:r>
              <a:rPr lang="th-TH" sz="3600" dirty="0"/>
              <a:t>ที่ไม่รับ </a:t>
            </a:r>
            <a:r>
              <a:rPr lang="en-US" sz="3600" dirty="0"/>
              <a:t>parameter </a:t>
            </a:r>
            <a:r>
              <a:rPr lang="th-TH" sz="3600" dirty="0"/>
              <a:t>หรือ มีแต่ </a:t>
            </a:r>
            <a:r>
              <a:rPr lang="en-US" sz="3600" dirty="0"/>
              <a:t>default parameter</a:t>
            </a:r>
            <a:endParaRPr lang="th-TH" sz="3600" dirty="0"/>
          </a:p>
          <a:p>
            <a:pPr lvl="1"/>
            <a:r>
              <a:rPr lang="en-US" sz="3600" dirty="0"/>
              <a:t>Default constructor </a:t>
            </a:r>
            <a:r>
              <a:rPr lang="th-TH" sz="3600" dirty="0"/>
              <a:t>จะถูก </a:t>
            </a:r>
            <a:r>
              <a:rPr lang="en-US" sz="3600" dirty="0"/>
              <a:t>call </a:t>
            </a:r>
            <a:r>
              <a:rPr lang="th-TH" sz="3600" dirty="0"/>
              <a:t>เสมอหากไม่มี การ </a:t>
            </a:r>
            <a:r>
              <a:rPr lang="en-US" sz="3600" dirty="0"/>
              <a:t>call</a:t>
            </a:r>
            <a:r>
              <a:rPr lang="th-TH" sz="3600" dirty="0"/>
              <a:t> </a:t>
            </a:r>
            <a:r>
              <a:rPr lang="en-US" sz="3600" dirty="0"/>
              <a:t>constructor </a:t>
            </a:r>
            <a:r>
              <a:rPr lang="th-TH" sz="3600" dirty="0"/>
              <a:t>อื่น</a:t>
            </a:r>
          </a:p>
        </p:txBody>
      </p:sp>
    </p:spTree>
    <p:extLst>
      <p:ext uri="{BB962C8B-B14F-4D97-AF65-F5344CB8AC3E}">
        <p14:creationId xmlns:p14="http://schemas.microsoft.com/office/powerpoint/2010/main" val="23652321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9C2AAE4-F702-EE6D-8127-1DF6171E8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16600" dirty="0"/>
              <a:t>Quiz</a:t>
            </a:r>
            <a:endParaRPr lang="th-TH" sz="1660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8F9CB0A-513B-F606-AF02-FD2BFA2E0F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4956782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728B910-C4FA-0F22-568D-106863042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Inheritance Modifier</a:t>
            </a:r>
            <a:endParaRPr lang="th-TH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A5C2736-C4DF-895C-7C50-69618E4F0E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0175" y="1845734"/>
            <a:ext cx="10662407" cy="4023360"/>
          </a:xfrm>
        </p:spPr>
        <p:txBody>
          <a:bodyPr>
            <a:normAutofit/>
          </a:bodyPr>
          <a:lstStyle/>
          <a:p>
            <a:r>
              <a:rPr lang="en-US" sz="3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private :</a:t>
            </a:r>
            <a:endParaRPr lang="en-US" sz="3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lvl="1"/>
            <a:r>
              <a:rPr lang="en-US" sz="3200" dirty="0"/>
              <a:t>accessible </a:t>
            </a:r>
            <a:r>
              <a:rPr lang="en-US" sz="3200" u="sng" dirty="0"/>
              <a:t>only</a:t>
            </a:r>
            <a:r>
              <a:rPr lang="en-US" sz="3200" dirty="0"/>
              <a:t> in the same class , </a:t>
            </a:r>
            <a:r>
              <a:rPr lang="th-TH" sz="3200" dirty="0"/>
              <a:t>เข้าถึงได้</a:t>
            </a:r>
            <a:r>
              <a:rPr lang="th-TH" sz="3200" u="sng" dirty="0"/>
              <a:t>เฉพาะ</a:t>
            </a:r>
            <a:r>
              <a:rPr lang="th-TH" sz="3200" dirty="0"/>
              <a:t>ใน </a:t>
            </a:r>
            <a:r>
              <a:rPr lang="en-US" sz="3200" dirty="0"/>
              <a:t>class </a:t>
            </a:r>
            <a:r>
              <a:rPr lang="th-TH" sz="3200" dirty="0"/>
              <a:t>เดียวกัน</a:t>
            </a:r>
            <a:endParaRPr lang="en-US" sz="3200" dirty="0"/>
          </a:p>
          <a:p>
            <a:r>
              <a:rPr lang="en-US" sz="3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protected :</a:t>
            </a:r>
            <a:endParaRPr lang="en-US" sz="3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lvl="1"/>
            <a:r>
              <a:rPr lang="en-US" sz="3200" dirty="0"/>
              <a:t>accessible in same class and Derived or child class</a:t>
            </a:r>
            <a:endParaRPr lang="th-TH" sz="3200" dirty="0"/>
          </a:p>
          <a:p>
            <a:pPr lvl="1"/>
            <a:r>
              <a:rPr lang="th-TH" sz="3200" dirty="0"/>
              <a:t>เข้าถึงจาก </a:t>
            </a:r>
            <a:r>
              <a:rPr lang="en-US" sz="3200" dirty="0"/>
              <a:t>class </a:t>
            </a:r>
            <a:r>
              <a:rPr lang="th-TH" sz="3200" dirty="0"/>
              <a:t>เดียวกัน และ </a:t>
            </a:r>
            <a:r>
              <a:rPr lang="en-US" sz="3200" dirty="0"/>
              <a:t>class </a:t>
            </a:r>
            <a:r>
              <a:rPr lang="th-TH" sz="3200" dirty="0"/>
              <a:t>ที่สืบทอดไป </a:t>
            </a:r>
            <a:r>
              <a:rPr lang="en-US" sz="3200" dirty="0"/>
              <a:t>(class </a:t>
            </a:r>
            <a:r>
              <a:rPr lang="th-TH" sz="3200" dirty="0"/>
              <a:t>ลูกๆ</a:t>
            </a:r>
            <a:r>
              <a:rPr lang="en-US" sz="3200" dirty="0"/>
              <a:t>)</a:t>
            </a:r>
          </a:p>
          <a:p>
            <a:r>
              <a:rPr lang="en-US" sz="3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 :</a:t>
            </a:r>
            <a:endParaRPr lang="en-US" sz="3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lvl="1"/>
            <a:r>
              <a:rPr lang="en-US" sz="3200" dirty="0"/>
              <a:t>accessible everywhere, </a:t>
            </a:r>
            <a:r>
              <a:rPr lang="th-TH" sz="3200" dirty="0"/>
              <a:t>เข้าถึงได้จากทุกที่</a:t>
            </a:r>
            <a:endParaRPr lang="en-US" sz="3200" dirty="0"/>
          </a:p>
          <a:p>
            <a:endParaRPr lang="th-TH" sz="3600" dirty="0"/>
          </a:p>
        </p:txBody>
      </p:sp>
    </p:spTree>
    <p:extLst>
      <p:ext uri="{BB962C8B-B14F-4D97-AF65-F5344CB8AC3E}">
        <p14:creationId xmlns:p14="http://schemas.microsoft.com/office/powerpoint/2010/main" val="26056066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A9734ED-DF96-53D0-1CD2-F83F47521A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899" y="0"/>
            <a:ext cx="6362804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D2EA5FF-8E1A-C045-C00E-D48383AFC9BF}"/>
              </a:ext>
            </a:extLst>
          </p:cNvPr>
          <p:cNvSpPr txBox="1"/>
          <p:nvPr/>
        </p:nvSpPr>
        <p:spPr>
          <a:xfrm>
            <a:off x="6720275" y="243281"/>
            <a:ext cx="522482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en-US" sz="2800" dirty="0"/>
              <a:t>No one can edit playing sec directly</a:t>
            </a:r>
          </a:p>
          <a:p>
            <a:pPr marL="457200" indent="-457200">
              <a:buFontTx/>
              <a:buChar char="-"/>
            </a:pPr>
            <a:r>
              <a:rPr lang="th-TH" sz="2800" dirty="0"/>
              <a:t>ไม่มีใครสามารถเปลี่ยน </a:t>
            </a:r>
            <a:r>
              <a:rPr lang="en-US" sz="2800" dirty="0"/>
              <a:t>playing sec </a:t>
            </a:r>
            <a:r>
              <a:rPr lang="th-TH" sz="2800" dirty="0"/>
              <a:t>โดยตรงได้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04A6FC-B0BD-750B-A7DD-B758EED76655}"/>
              </a:ext>
            </a:extLst>
          </p:cNvPr>
          <p:cNvSpPr txBox="1"/>
          <p:nvPr/>
        </p:nvSpPr>
        <p:spPr>
          <a:xfrm>
            <a:off x="6720275" y="2132203"/>
            <a:ext cx="522482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en-US" sz="2800" dirty="0"/>
              <a:t>Name ,author ,length </a:t>
            </a:r>
            <a:r>
              <a:rPr lang="th-TH" sz="2800" dirty="0"/>
              <a:t>สามารถเข้าถึงผ่านทาง </a:t>
            </a:r>
            <a:r>
              <a:rPr lang="en-US" sz="2800" dirty="0"/>
              <a:t>class song ,movie ,episode </a:t>
            </a:r>
            <a:r>
              <a:rPr lang="th-TH" sz="2800" dirty="0"/>
              <a:t>ได้</a:t>
            </a:r>
          </a:p>
          <a:p>
            <a:pPr marL="457200" indent="-457200">
              <a:buFontTx/>
              <a:buChar char="-"/>
            </a:pPr>
            <a:r>
              <a:rPr lang="en-US" sz="2800" dirty="0"/>
              <a:t>Name ,author ,length</a:t>
            </a:r>
            <a:r>
              <a:rPr lang="th-TH" sz="2800" dirty="0"/>
              <a:t> </a:t>
            </a:r>
            <a:r>
              <a:rPr lang="en-US" sz="2800" dirty="0"/>
              <a:t>is accessible via song ,movie ,episode class</a:t>
            </a:r>
            <a:endParaRPr lang="th-TH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3B0FE0-515C-404B-9083-01A8F4752FF6}"/>
              </a:ext>
            </a:extLst>
          </p:cNvPr>
          <p:cNvSpPr txBox="1"/>
          <p:nvPr/>
        </p:nvSpPr>
        <p:spPr>
          <a:xfrm>
            <a:off x="6720275" y="4465740"/>
            <a:ext cx="522482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en-US" sz="2800" dirty="0"/>
              <a:t>Play(int) , </a:t>
            </a:r>
            <a:r>
              <a:rPr lang="en-US" sz="2800" dirty="0" err="1"/>
              <a:t>get_playing_sec</a:t>
            </a:r>
            <a:r>
              <a:rPr lang="en-US" sz="2800" dirty="0"/>
              <a:t>(), reset can be accessed from everywhere</a:t>
            </a:r>
          </a:p>
          <a:p>
            <a:pPr marL="457200" indent="-457200">
              <a:buFontTx/>
              <a:buChar char="-"/>
            </a:pPr>
            <a:r>
              <a:rPr lang="en-US" sz="2800" dirty="0"/>
              <a:t>Play(int) , </a:t>
            </a:r>
            <a:r>
              <a:rPr lang="en-US" sz="2800" dirty="0" err="1"/>
              <a:t>get_playing_sec</a:t>
            </a:r>
            <a:r>
              <a:rPr lang="en-US" sz="2800" dirty="0"/>
              <a:t>(), reset </a:t>
            </a:r>
            <a:r>
              <a:rPr lang="th-TH" sz="2800" dirty="0"/>
              <a:t>สามารถเข้าถึงได้จากทุกที่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1B398AB-3C87-A11C-E6D4-E0835D15DFFC}"/>
              </a:ext>
            </a:extLst>
          </p:cNvPr>
          <p:cNvSpPr txBox="1"/>
          <p:nvPr/>
        </p:nvSpPr>
        <p:spPr>
          <a:xfrm>
            <a:off x="9665393" y="6488668"/>
            <a:ext cx="22797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dirty="0"/>
              <a:t>3_5_</a:t>
            </a:r>
            <a:r>
              <a:rPr lang="th-TH" dirty="0" err="1"/>
              <a:t>Inheritance</a:t>
            </a:r>
            <a:r>
              <a:rPr lang="th-TH" dirty="0"/>
              <a:t>_</a:t>
            </a:r>
            <a:r>
              <a:rPr lang="th-TH" dirty="0" err="1"/>
              <a:t>protected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864090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FDBDA1-072B-633F-3F9C-82AE76CCF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C++ Syntax (from above slide)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5739A4-E95D-2AD6-6872-FC74B9CB13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004" y="1845734"/>
            <a:ext cx="11518084" cy="1450757"/>
          </a:xfr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child_class_name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: [modifier1] [base_class_name1] , [modifier2] [base_class_name2] ...{</a:t>
            </a:r>
          </a:p>
          <a:p>
            <a:r>
              <a:rPr lang="en-US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   // class component</a:t>
            </a:r>
            <a:endParaRPr 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th-TH" sz="1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D64E58-C24E-63B9-7F4B-B09215F5021F}"/>
              </a:ext>
            </a:extLst>
          </p:cNvPr>
          <p:cNvSpPr txBox="1"/>
          <p:nvPr/>
        </p:nvSpPr>
        <p:spPr>
          <a:xfrm>
            <a:off x="302004" y="3866892"/>
            <a:ext cx="4395831" cy="14773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movie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media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 :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director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main_actor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50BAF3-44CC-9F7C-B1D4-454CC7815410}"/>
              </a:ext>
            </a:extLst>
          </p:cNvPr>
          <p:cNvSpPr txBox="1"/>
          <p:nvPr/>
        </p:nvSpPr>
        <p:spPr>
          <a:xfrm>
            <a:off x="5589165" y="3866892"/>
            <a:ext cx="6094602" cy="14773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episode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media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 :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episode_number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string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episode_name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42837227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D18BA0-D6ED-D0B9-D5E9-7E41B6DAE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use Inheritance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8CB7FE-43F8-CF56-4F16-6E3B88FD67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1862200"/>
          </a:xfrm>
        </p:spPr>
        <p:txBody>
          <a:bodyPr>
            <a:normAutofit/>
          </a:bodyPr>
          <a:lstStyle/>
          <a:p>
            <a:r>
              <a:rPr lang="en-US" sz="3600" dirty="0"/>
              <a:t>- </a:t>
            </a:r>
            <a:r>
              <a:rPr lang="en-US" sz="3600" b="1" dirty="0"/>
              <a:t>Public</a:t>
            </a:r>
            <a:r>
              <a:rPr lang="en-US" sz="3600" dirty="0"/>
              <a:t> inheritance is the most common usage</a:t>
            </a:r>
          </a:p>
          <a:p>
            <a:r>
              <a:rPr lang="en-US" sz="3600" dirty="0"/>
              <a:t>- </a:t>
            </a:r>
            <a:r>
              <a:rPr lang="th-TH" sz="3600" dirty="0"/>
              <a:t>การใช้งาน </a:t>
            </a:r>
            <a:r>
              <a:rPr lang="en-US" sz="3600" b="1" dirty="0"/>
              <a:t>Public</a:t>
            </a:r>
            <a:r>
              <a:rPr lang="en-US" sz="3600" dirty="0"/>
              <a:t> inheritance </a:t>
            </a:r>
            <a:r>
              <a:rPr lang="th-TH" sz="3600" dirty="0"/>
              <a:t>คือรูปแบบที่ใช้งานกันมากที่สุดและปกติที่สุด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2F591F-B744-79B9-F812-DD13E9B6C998}"/>
              </a:ext>
            </a:extLst>
          </p:cNvPr>
          <p:cNvSpPr txBox="1"/>
          <p:nvPr/>
        </p:nvSpPr>
        <p:spPr>
          <a:xfrm>
            <a:off x="2541864" y="4221078"/>
            <a:ext cx="6568580" cy="224676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movie</a:t>
            </a:r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en-US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media</a:t>
            </a:r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 :</a:t>
            </a:r>
            <a:endParaRPr lang="en-US" sz="2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8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director</a:t>
            </a:r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8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main_actor</a:t>
            </a:r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};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69AC6A5-A8F7-22C2-C0F0-053D39665526}"/>
              </a:ext>
            </a:extLst>
          </p:cNvPr>
          <p:cNvCxnSpPr>
            <a:cxnSpLocks/>
          </p:cNvCxnSpPr>
          <p:nvPr/>
        </p:nvCxnSpPr>
        <p:spPr>
          <a:xfrm>
            <a:off x="5754847" y="3482263"/>
            <a:ext cx="1" cy="74828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33327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5CD203-2393-E359-C596-576BA03C3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Public Inheritance </a:t>
            </a:r>
            <a:endParaRPr lang="th-TH" dirty="0"/>
          </a:p>
        </p:txBody>
      </p:sp>
      <p:pic>
        <p:nvPicPr>
          <p:cNvPr id="5" name="Content Placeholder 4" descr="A yellow box with black text&#10;&#10;Description automatically generated">
            <a:extLst>
              <a:ext uri="{FF2B5EF4-FFF2-40B4-BE49-F238E27FC236}">
                <a16:creationId xmlns:a16="http://schemas.microsoft.com/office/drawing/2014/main" id="{BB32B05D-8475-AFB8-607F-638CB63795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229" y="1871430"/>
            <a:ext cx="3416892" cy="4022725"/>
          </a:xfrm>
        </p:spPr>
      </p:pic>
      <p:pic>
        <p:nvPicPr>
          <p:cNvPr id="7" name="Picture 6" descr="A screen shot of a phone&#10;&#10;Description automatically generated">
            <a:extLst>
              <a:ext uri="{FF2B5EF4-FFF2-40B4-BE49-F238E27FC236}">
                <a16:creationId xmlns:a16="http://schemas.microsoft.com/office/drawing/2014/main" id="{4D8CB484-F126-D6F1-9727-8801DC1376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413" y="1804318"/>
            <a:ext cx="2905267" cy="418276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FCDF74E-1BEE-15E0-6521-41C55B785700}"/>
              </a:ext>
            </a:extLst>
          </p:cNvPr>
          <p:cNvCxnSpPr>
            <a:stCxn id="5" idx="3"/>
            <a:endCxn id="7" idx="1"/>
          </p:cNvCxnSpPr>
          <p:nvPr/>
        </p:nvCxnSpPr>
        <p:spPr>
          <a:xfrm>
            <a:off x="4244121" y="3882793"/>
            <a:ext cx="4006292" cy="12905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144A4A8-7E26-B7F8-A6F2-A0024C7BA653}"/>
              </a:ext>
            </a:extLst>
          </p:cNvPr>
          <p:cNvSpPr txBox="1"/>
          <p:nvPr/>
        </p:nvSpPr>
        <p:spPr>
          <a:xfrm>
            <a:off x="4900530" y="3242914"/>
            <a:ext cx="28568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Public Inheritance</a:t>
            </a:r>
            <a:endParaRPr lang="th-TH" sz="3600" b="1" dirty="0"/>
          </a:p>
        </p:txBody>
      </p:sp>
    </p:spTree>
    <p:extLst>
      <p:ext uri="{BB962C8B-B14F-4D97-AF65-F5344CB8AC3E}">
        <p14:creationId xmlns:p14="http://schemas.microsoft.com/office/powerpoint/2010/main" val="401198801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C041EC-456F-3F48-B39D-68B7BBFAC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Private and Protected inheritance </a:t>
            </a:r>
            <a:endParaRPr lang="th-TH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87D912-23DE-789B-357C-487033073589}"/>
              </a:ext>
            </a:extLst>
          </p:cNvPr>
          <p:cNvSpPr txBox="1"/>
          <p:nvPr/>
        </p:nvSpPr>
        <p:spPr>
          <a:xfrm>
            <a:off x="662451" y="2319874"/>
            <a:ext cx="4001549" cy="14773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movie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media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 :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director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main_actor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};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E355865-2704-4AD4-9282-A0AE16BFA31E}"/>
              </a:ext>
            </a:extLst>
          </p:cNvPr>
          <p:cNvSpPr txBox="1"/>
          <p:nvPr/>
        </p:nvSpPr>
        <p:spPr>
          <a:xfrm>
            <a:off x="662450" y="4379716"/>
            <a:ext cx="4001549" cy="14773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movie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protected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media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 :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director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main_actor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};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25ECFC7-5F15-9219-1DAB-84B8C84595CB}"/>
              </a:ext>
            </a:extLst>
          </p:cNvPr>
          <p:cNvSpPr txBox="1"/>
          <p:nvPr/>
        </p:nvSpPr>
        <p:spPr>
          <a:xfrm>
            <a:off x="5050171" y="4381977"/>
            <a:ext cx="69544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public     	attribute </a:t>
            </a:r>
            <a:r>
              <a:rPr lang="en-US" sz="3200" b="1" dirty="0"/>
              <a:t>become</a:t>
            </a:r>
            <a:r>
              <a:rPr lang="en-US" sz="3200" dirty="0"/>
              <a:t> protected</a:t>
            </a:r>
          </a:p>
          <a:p>
            <a:r>
              <a:rPr lang="en-US" sz="3200" dirty="0"/>
              <a:t>protected 	attribute </a:t>
            </a:r>
            <a:r>
              <a:rPr lang="en-US" sz="3200" b="1" dirty="0"/>
              <a:t>become</a:t>
            </a:r>
            <a:r>
              <a:rPr lang="en-US" sz="3200" dirty="0"/>
              <a:t> protected</a:t>
            </a:r>
          </a:p>
          <a:p>
            <a:r>
              <a:rPr lang="en-US" sz="3200" dirty="0"/>
              <a:t>private     	attribute </a:t>
            </a:r>
            <a:r>
              <a:rPr lang="en-US" sz="3200" b="1" dirty="0"/>
              <a:t>become</a:t>
            </a:r>
            <a:r>
              <a:rPr lang="en-US" sz="3200" dirty="0"/>
              <a:t> private </a:t>
            </a:r>
            <a:r>
              <a:rPr lang="en-US" sz="3200" b="1" u="sng" dirty="0"/>
              <a:t>of child Class</a:t>
            </a:r>
            <a:endParaRPr lang="en-US" sz="32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8A97F26-B9D4-42DB-9EA6-40F783453047}"/>
              </a:ext>
            </a:extLst>
          </p:cNvPr>
          <p:cNvSpPr txBox="1"/>
          <p:nvPr/>
        </p:nvSpPr>
        <p:spPr>
          <a:xfrm>
            <a:off x="5050172" y="2319874"/>
            <a:ext cx="673076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public     	attribute </a:t>
            </a:r>
            <a:r>
              <a:rPr lang="en-US" sz="3200" b="1" dirty="0"/>
              <a:t>become</a:t>
            </a:r>
            <a:r>
              <a:rPr lang="en-US" sz="3200" dirty="0"/>
              <a:t> private </a:t>
            </a:r>
            <a:r>
              <a:rPr lang="en-US" sz="3200" b="1" u="sng" dirty="0"/>
              <a:t>of base class</a:t>
            </a:r>
          </a:p>
          <a:p>
            <a:r>
              <a:rPr lang="en-US" sz="3200" dirty="0"/>
              <a:t>protected 	attribute </a:t>
            </a:r>
            <a:r>
              <a:rPr lang="en-US" sz="3200" b="1" dirty="0"/>
              <a:t>become</a:t>
            </a:r>
            <a:r>
              <a:rPr lang="en-US" sz="3200" dirty="0"/>
              <a:t> private </a:t>
            </a:r>
            <a:r>
              <a:rPr lang="en-US" sz="3200" b="1" u="sng" dirty="0"/>
              <a:t>of child Class</a:t>
            </a:r>
          </a:p>
          <a:p>
            <a:r>
              <a:rPr lang="en-US" sz="3200" dirty="0"/>
              <a:t>private     	attribute </a:t>
            </a:r>
            <a:r>
              <a:rPr lang="en-US" sz="3200" b="1" dirty="0"/>
              <a:t>become</a:t>
            </a:r>
            <a:r>
              <a:rPr lang="en-US" sz="3200" dirty="0"/>
              <a:t> private </a:t>
            </a:r>
            <a:r>
              <a:rPr lang="en-US" sz="3200" b="1" u="sng" dirty="0"/>
              <a:t>of child Class</a:t>
            </a:r>
            <a:endParaRPr lang="en-US" sz="3200" dirty="0"/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0509802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6284D6-8488-E5EB-43BC-A01805A4B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Private inheritance</a:t>
            </a:r>
            <a:endParaRPr lang="th-TH" dirty="0"/>
          </a:p>
        </p:txBody>
      </p:sp>
      <p:pic>
        <p:nvPicPr>
          <p:cNvPr id="5" name="Content Placeholder 4" descr="A yellow box with black text&#10;&#10;Description automatically generated">
            <a:extLst>
              <a:ext uri="{FF2B5EF4-FFF2-40B4-BE49-F238E27FC236}">
                <a16:creationId xmlns:a16="http://schemas.microsoft.com/office/drawing/2014/main" id="{0CAACD49-33C4-9634-2659-537C3BE44C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7131" y="2194233"/>
            <a:ext cx="2906006" cy="3421256"/>
          </a:xfr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08A438C-6C9B-617C-B26A-D9C751CBA97D}"/>
              </a:ext>
            </a:extLst>
          </p:cNvPr>
          <p:cNvCxnSpPr>
            <a:cxnSpLocks/>
            <a:stCxn id="5" idx="3"/>
            <a:endCxn id="4" idx="1"/>
          </p:cNvCxnSpPr>
          <p:nvPr/>
        </p:nvCxnSpPr>
        <p:spPr>
          <a:xfrm>
            <a:off x="4483137" y="3904861"/>
            <a:ext cx="3090496" cy="13996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1796EE3-C57B-0827-FB31-09AFA8EB1E7E}"/>
              </a:ext>
            </a:extLst>
          </p:cNvPr>
          <p:cNvSpPr txBox="1"/>
          <p:nvPr/>
        </p:nvSpPr>
        <p:spPr>
          <a:xfrm>
            <a:off x="4625321" y="3320086"/>
            <a:ext cx="275536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/>
              <a:t>Private inheritance</a:t>
            </a:r>
            <a:endParaRPr lang="th-TH" sz="3200" b="1" dirty="0"/>
          </a:p>
        </p:txBody>
      </p:sp>
      <p:pic>
        <p:nvPicPr>
          <p:cNvPr id="4" name="Picture 3" descr="A screen shot of a phone&#10;&#10;Description automatically generated">
            <a:extLst>
              <a:ext uri="{FF2B5EF4-FFF2-40B4-BE49-F238E27FC236}">
                <a16:creationId xmlns:a16="http://schemas.microsoft.com/office/drawing/2014/main" id="{EBFF016D-CC24-4DD6-C78E-ECF24DF9F9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3633" y="1929479"/>
            <a:ext cx="3216124" cy="3978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3699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3F42A3A-72E8-E985-D867-996D706BBF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311"/>
          <a:stretch/>
        </p:blipFill>
        <p:spPr>
          <a:xfrm>
            <a:off x="298580" y="514740"/>
            <a:ext cx="11724478" cy="527023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83CE8AF-7410-646B-2F5B-8599BC3BC782}"/>
              </a:ext>
            </a:extLst>
          </p:cNvPr>
          <p:cNvSpPr txBox="1"/>
          <p:nvPr/>
        </p:nvSpPr>
        <p:spPr>
          <a:xfrm>
            <a:off x="10150678" y="5973928"/>
            <a:ext cx="1811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3_1_single_Inheritance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03623725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6284D6-8488-E5EB-43BC-A01805A4B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Protected inheritance</a:t>
            </a:r>
            <a:endParaRPr lang="th-TH" dirty="0"/>
          </a:p>
        </p:txBody>
      </p:sp>
      <p:pic>
        <p:nvPicPr>
          <p:cNvPr id="5" name="Content Placeholder 4" descr="A yellow box with black text&#10;&#10;Description automatically generated">
            <a:extLst>
              <a:ext uri="{FF2B5EF4-FFF2-40B4-BE49-F238E27FC236}">
                <a16:creationId xmlns:a16="http://schemas.microsoft.com/office/drawing/2014/main" id="{0CAACD49-33C4-9634-2659-537C3BE44C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4289" y="2392703"/>
            <a:ext cx="2568847" cy="3024317"/>
          </a:xfr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08A438C-6C9B-617C-B26A-D9C751CBA97D}"/>
              </a:ext>
            </a:extLst>
          </p:cNvPr>
          <p:cNvCxnSpPr>
            <a:cxnSpLocks/>
            <a:stCxn id="5" idx="3"/>
            <a:endCxn id="4" idx="1"/>
          </p:cNvCxnSpPr>
          <p:nvPr/>
        </p:nvCxnSpPr>
        <p:spPr>
          <a:xfrm flipV="1">
            <a:off x="4483136" y="3904861"/>
            <a:ext cx="3225730" cy="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1796EE3-C57B-0827-FB31-09AFA8EB1E7E}"/>
              </a:ext>
            </a:extLst>
          </p:cNvPr>
          <p:cNvSpPr txBox="1"/>
          <p:nvPr/>
        </p:nvSpPr>
        <p:spPr>
          <a:xfrm>
            <a:off x="4530312" y="3320086"/>
            <a:ext cx="308354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/>
              <a:t>protected inheritance</a:t>
            </a:r>
            <a:endParaRPr lang="th-TH" sz="3200" b="1" dirty="0"/>
          </a:p>
        </p:txBody>
      </p:sp>
      <p:pic>
        <p:nvPicPr>
          <p:cNvPr id="4" name="Picture 3" descr="A screen shot of a phone&#10;&#10;Description automatically generated">
            <a:extLst>
              <a:ext uri="{FF2B5EF4-FFF2-40B4-BE49-F238E27FC236}">
                <a16:creationId xmlns:a16="http://schemas.microsoft.com/office/drawing/2014/main" id="{DE9716FE-5B09-E5DB-F1F2-3A5EFB2D98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8866" y="1876134"/>
            <a:ext cx="3279738" cy="4057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87600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02EDAB-BAD5-CD79-3698-B3225BAEDD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Modifier example</a:t>
            </a:r>
            <a:endParaRPr lang="th-TH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87ABE03-D6DF-6C25-1B1A-2D067A5AC8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175" y="1972251"/>
            <a:ext cx="12107650" cy="4076211"/>
          </a:xfrm>
        </p:spPr>
      </p:pic>
    </p:spTree>
    <p:extLst>
      <p:ext uri="{BB962C8B-B14F-4D97-AF65-F5344CB8AC3E}">
        <p14:creationId xmlns:p14="http://schemas.microsoft.com/office/powerpoint/2010/main" val="28133586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0733414-F9DC-B623-6071-AD68AABD148D}"/>
              </a:ext>
            </a:extLst>
          </p:cNvPr>
          <p:cNvSpPr txBox="1"/>
          <p:nvPr/>
        </p:nvSpPr>
        <p:spPr>
          <a:xfrm>
            <a:off x="345345" y="3316249"/>
            <a:ext cx="2607579" cy="70788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s1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play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s1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print_song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0D1C19-469D-17F4-1F3C-0536014556BB}"/>
              </a:ext>
            </a:extLst>
          </p:cNvPr>
          <p:cNvSpPr txBox="1"/>
          <p:nvPr/>
        </p:nvSpPr>
        <p:spPr>
          <a:xfrm>
            <a:off x="345346" y="2711262"/>
            <a:ext cx="1494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Code main :</a:t>
            </a:r>
            <a:endParaRPr lang="th-TH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3F52F2-8854-7AE1-4583-9EE330AC03B3}"/>
              </a:ext>
            </a:extLst>
          </p:cNvPr>
          <p:cNvSpPr txBox="1"/>
          <p:nvPr/>
        </p:nvSpPr>
        <p:spPr>
          <a:xfrm>
            <a:off x="478173" y="269846"/>
            <a:ext cx="18261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Code method :</a:t>
            </a:r>
            <a:endParaRPr lang="th-TH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BE9231C-85FB-044F-740F-2A8B31823840}"/>
              </a:ext>
            </a:extLst>
          </p:cNvPr>
          <p:cNvSpPr txBox="1"/>
          <p:nvPr/>
        </p:nvSpPr>
        <p:spPr>
          <a:xfrm>
            <a:off x="345346" y="4607424"/>
            <a:ext cx="6094602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Result :</a:t>
            </a:r>
            <a:endParaRPr lang="th-TH" sz="2800" dirty="0"/>
          </a:p>
          <a:p>
            <a:r>
              <a:rPr lang="th-TH" sz="2800" dirty="0" err="1"/>
              <a:t>Playing</a:t>
            </a:r>
            <a:r>
              <a:rPr lang="th-TH" sz="2800" dirty="0"/>
              <a:t> </a:t>
            </a:r>
            <a:r>
              <a:rPr lang="th-TH" sz="2800" dirty="0" err="1"/>
              <a:t>Som</a:t>
            </a:r>
            <a:r>
              <a:rPr lang="th-TH" sz="2800" dirty="0"/>
              <a:t> </a:t>
            </a:r>
            <a:r>
              <a:rPr lang="th-TH" sz="2800" dirty="0" err="1"/>
              <a:t>San</a:t>
            </a:r>
            <a:r>
              <a:rPr lang="th-TH" sz="2800" dirty="0"/>
              <a:t> </a:t>
            </a:r>
            <a:r>
              <a:rPr lang="th-TH" sz="2800" dirty="0" err="1"/>
              <a:t>at</a:t>
            </a:r>
            <a:r>
              <a:rPr lang="th-TH" sz="2800" dirty="0"/>
              <a:t>[0] : [314 </a:t>
            </a:r>
            <a:r>
              <a:rPr lang="th-TH" sz="2800" dirty="0" err="1"/>
              <a:t>sec</a:t>
            </a:r>
            <a:r>
              <a:rPr lang="th-TH" sz="2800" dirty="0"/>
              <a:t>] </a:t>
            </a:r>
            <a:r>
              <a:rPr lang="th-TH" sz="2800" dirty="0" err="1"/>
              <a:t>remaining</a:t>
            </a:r>
            <a:endParaRPr lang="th-TH" sz="2800" dirty="0"/>
          </a:p>
          <a:p>
            <a:r>
              <a:rPr lang="th-TH" sz="2800" dirty="0" err="1"/>
              <a:t>now</a:t>
            </a:r>
            <a:r>
              <a:rPr lang="th-TH" sz="2800" dirty="0"/>
              <a:t> </a:t>
            </a:r>
            <a:r>
              <a:rPr lang="th-TH" sz="2800" dirty="0" err="1"/>
              <a:t>we</a:t>
            </a:r>
            <a:r>
              <a:rPr lang="th-TH" sz="2800" dirty="0"/>
              <a:t> </a:t>
            </a:r>
            <a:r>
              <a:rPr lang="th-TH" sz="2800" dirty="0" err="1"/>
              <a:t>playing</a:t>
            </a:r>
            <a:r>
              <a:rPr lang="th-TH" sz="2800" dirty="0"/>
              <a:t> </a:t>
            </a:r>
            <a:r>
              <a:rPr lang="th-TH" sz="2800" dirty="0" err="1"/>
              <a:t>Som</a:t>
            </a:r>
            <a:r>
              <a:rPr lang="th-TH" sz="2800" dirty="0"/>
              <a:t> </a:t>
            </a:r>
            <a:r>
              <a:rPr lang="th-TH" sz="2800" dirty="0" err="1"/>
              <a:t>San</a:t>
            </a:r>
            <a:r>
              <a:rPr lang="th-TH" sz="2800" dirty="0"/>
              <a:t> of LOSO </a:t>
            </a:r>
            <a:r>
              <a:rPr lang="th-TH" sz="2800" dirty="0" err="1"/>
              <a:t>at</a:t>
            </a:r>
            <a:r>
              <a:rPr lang="th-TH" sz="2800" dirty="0"/>
              <a:t> 50sec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8FFD7FD-74CE-B219-F494-489173626CD2}"/>
              </a:ext>
            </a:extLst>
          </p:cNvPr>
          <p:cNvSpPr txBox="1"/>
          <p:nvPr/>
        </p:nvSpPr>
        <p:spPr>
          <a:xfrm>
            <a:off x="345346" y="865581"/>
            <a:ext cx="11592187" cy="83099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print_song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(){</a:t>
            </a: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"now we playing "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 of "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brand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 at "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get_playing_sec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 sec";</a:t>
            </a:r>
            <a:endParaRPr 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2521884-C2A7-5446-7EC4-C805F6FC71B6}"/>
              </a:ext>
            </a:extLst>
          </p:cNvPr>
          <p:cNvCxnSpPr/>
          <p:nvPr/>
        </p:nvCxnSpPr>
        <p:spPr>
          <a:xfrm flipV="1">
            <a:off x="4337108" y="1484851"/>
            <a:ext cx="0" cy="70467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FF323B8-3CB9-D5FC-EEAE-0F5454C3DF85}"/>
              </a:ext>
            </a:extLst>
          </p:cNvPr>
          <p:cNvCxnSpPr>
            <a:cxnSpLocks/>
          </p:cNvCxnSpPr>
          <p:nvPr/>
        </p:nvCxnSpPr>
        <p:spPr>
          <a:xfrm flipV="1">
            <a:off x="6342077" y="1484851"/>
            <a:ext cx="0" cy="70467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B83DDC5-A990-67FD-A69C-D417AD6AA0AA}"/>
              </a:ext>
            </a:extLst>
          </p:cNvPr>
          <p:cNvCxnSpPr>
            <a:cxnSpLocks/>
            <a:stCxn id="22" idx="0"/>
          </p:cNvCxnSpPr>
          <p:nvPr/>
        </p:nvCxnSpPr>
        <p:spPr>
          <a:xfrm flipV="1">
            <a:off x="9311780" y="1484851"/>
            <a:ext cx="0" cy="70467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A7E14054-9257-88CB-61D6-F3AC000D6B8A}"/>
              </a:ext>
            </a:extLst>
          </p:cNvPr>
          <p:cNvSpPr txBox="1"/>
          <p:nvPr/>
        </p:nvSpPr>
        <p:spPr>
          <a:xfrm>
            <a:off x="3675709" y="2189527"/>
            <a:ext cx="13740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Media(private)</a:t>
            </a:r>
            <a:endParaRPr lang="th-TH" sz="20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0C6B2E1-2AEB-CE7D-81F7-7AD548FF2C3E}"/>
              </a:ext>
            </a:extLst>
          </p:cNvPr>
          <p:cNvSpPr txBox="1"/>
          <p:nvPr/>
        </p:nvSpPr>
        <p:spPr>
          <a:xfrm>
            <a:off x="5613115" y="2189527"/>
            <a:ext cx="14991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song(protected)</a:t>
            </a:r>
            <a:endParaRPr lang="th-TH" sz="2000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3B24BF2-27FD-81F5-4303-4AE2338E1366}"/>
              </a:ext>
            </a:extLst>
          </p:cNvPr>
          <p:cNvSpPr txBox="1"/>
          <p:nvPr/>
        </p:nvSpPr>
        <p:spPr>
          <a:xfrm>
            <a:off x="8650381" y="2189527"/>
            <a:ext cx="13227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Media(public)</a:t>
            </a:r>
            <a:endParaRPr lang="th-TH" sz="2000" b="1" dirty="0"/>
          </a:p>
        </p:txBody>
      </p:sp>
    </p:spTree>
    <p:extLst>
      <p:ext uri="{BB962C8B-B14F-4D97-AF65-F5344CB8AC3E}">
        <p14:creationId xmlns:p14="http://schemas.microsoft.com/office/powerpoint/2010/main" val="153914127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B750C-FED7-361E-3C5A-056BC2197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example</a:t>
            </a:r>
            <a:endParaRPr lang="th-TH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72E560-1AFC-5C97-0700-39A26FB60FD8}"/>
              </a:ext>
            </a:extLst>
          </p:cNvPr>
          <p:cNvSpPr txBox="1"/>
          <p:nvPr/>
        </p:nvSpPr>
        <p:spPr>
          <a:xfrm>
            <a:off x="3211305" y="2138223"/>
            <a:ext cx="6094602" cy="120032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stop_song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(){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reset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"has stopped"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6B28383-EA2A-6CAC-7B5F-457F5FFA86BB}"/>
              </a:ext>
            </a:extLst>
          </p:cNvPr>
          <p:cNvSpPr txBox="1"/>
          <p:nvPr/>
        </p:nvSpPr>
        <p:spPr>
          <a:xfrm>
            <a:off x="1518061" y="2414820"/>
            <a:ext cx="13227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Media(public)</a:t>
            </a:r>
            <a:endParaRPr lang="th-TH" sz="2000" b="1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38481DB-5FA9-C67A-D0D8-D564423EF799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2840859" y="2614875"/>
            <a:ext cx="1370415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6368BD10-4655-8660-2C51-2C4554C3EA15}"/>
              </a:ext>
            </a:extLst>
          </p:cNvPr>
          <p:cNvSpPr txBox="1"/>
          <p:nvPr/>
        </p:nvSpPr>
        <p:spPr>
          <a:xfrm>
            <a:off x="4884512" y="3498647"/>
            <a:ext cx="13740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Media(private)</a:t>
            </a:r>
            <a:endParaRPr lang="th-TH" sz="2000" b="1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72730E8-9CB4-A6C9-5FA0-4BBF1FCCFFAA}"/>
              </a:ext>
            </a:extLst>
          </p:cNvPr>
          <p:cNvCxnSpPr>
            <a:stCxn id="15" idx="0"/>
          </p:cNvCxnSpPr>
          <p:nvPr/>
        </p:nvCxnSpPr>
        <p:spPr>
          <a:xfrm flipH="1" flipV="1">
            <a:off x="5561901" y="3076748"/>
            <a:ext cx="9658" cy="42189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E0D93341-A68A-5701-1205-558F532673FF}"/>
              </a:ext>
            </a:extLst>
          </p:cNvPr>
          <p:cNvSpPr txBox="1"/>
          <p:nvPr/>
        </p:nvSpPr>
        <p:spPr>
          <a:xfrm>
            <a:off x="1097280" y="4668952"/>
            <a:ext cx="3291431" cy="132343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s1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play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s1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print_song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s1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stop_song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s1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play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B523906-7B15-6D7C-D2A8-F35B02A58972}"/>
              </a:ext>
            </a:extLst>
          </p:cNvPr>
          <p:cNvSpPr txBox="1"/>
          <p:nvPr/>
        </p:nvSpPr>
        <p:spPr>
          <a:xfrm>
            <a:off x="264359" y="3883720"/>
            <a:ext cx="1494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Code main :</a:t>
            </a:r>
            <a:endParaRPr lang="th-TH" sz="28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9DE407-9671-6510-54C4-2FE9CC0B2839}"/>
              </a:ext>
            </a:extLst>
          </p:cNvPr>
          <p:cNvSpPr txBox="1"/>
          <p:nvPr/>
        </p:nvSpPr>
        <p:spPr>
          <a:xfrm>
            <a:off x="6734553" y="4299620"/>
            <a:ext cx="4259499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Result :</a:t>
            </a:r>
          </a:p>
          <a:p>
            <a:r>
              <a:rPr lang="en-US" sz="2400" dirty="0"/>
              <a:t>Playing </a:t>
            </a:r>
            <a:r>
              <a:rPr lang="en-US" sz="2400" dirty="0" err="1"/>
              <a:t>Som</a:t>
            </a:r>
            <a:r>
              <a:rPr lang="en-US" sz="2400" dirty="0"/>
              <a:t> San at[0] : [314 sec] remaining</a:t>
            </a:r>
          </a:p>
          <a:p>
            <a:r>
              <a:rPr lang="en-US" sz="2400" dirty="0"/>
              <a:t>now we playing </a:t>
            </a:r>
            <a:r>
              <a:rPr lang="en-US" sz="2400" dirty="0" err="1"/>
              <a:t>Som</a:t>
            </a:r>
            <a:r>
              <a:rPr lang="en-US" sz="2400" dirty="0"/>
              <a:t> San of LOSO at 50 sec</a:t>
            </a:r>
          </a:p>
          <a:p>
            <a:r>
              <a:rPr lang="en-US" sz="2400" dirty="0" err="1"/>
              <a:t>Som</a:t>
            </a:r>
            <a:r>
              <a:rPr lang="en-US" sz="2400" dirty="0"/>
              <a:t> San has stopped</a:t>
            </a:r>
          </a:p>
          <a:p>
            <a:r>
              <a:rPr lang="en-US" sz="2400" dirty="0"/>
              <a:t>Playing </a:t>
            </a:r>
            <a:r>
              <a:rPr lang="en-US" sz="2400" dirty="0" err="1"/>
              <a:t>Som</a:t>
            </a:r>
            <a:r>
              <a:rPr lang="en-US" sz="2400" dirty="0"/>
              <a:t> San at[0] : [314 sec] remaining</a:t>
            </a:r>
            <a:endParaRPr lang="th-TH" sz="2400" dirty="0"/>
          </a:p>
        </p:txBody>
      </p:sp>
    </p:spTree>
    <p:extLst>
      <p:ext uri="{BB962C8B-B14F-4D97-AF65-F5344CB8AC3E}">
        <p14:creationId xmlns:p14="http://schemas.microsoft.com/office/powerpoint/2010/main" val="260733632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81590-9D53-876C-963D-85D3FD292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Move on from media</a:t>
            </a:r>
            <a:endParaRPr lang="th-TH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B442277-E9FB-DF9A-360E-3F93421A9B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60550" y="1963709"/>
            <a:ext cx="8593581" cy="402272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B87092D-0ED3-E652-57BB-EF40B1B6FCF4}"/>
              </a:ext>
            </a:extLst>
          </p:cNvPr>
          <p:cNvSpPr txBox="1"/>
          <p:nvPr/>
        </p:nvSpPr>
        <p:spPr>
          <a:xfrm>
            <a:off x="979834" y="1963709"/>
            <a:ext cx="14077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Base class :</a:t>
            </a:r>
            <a:endParaRPr lang="th-TH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BBACA8-595D-D33D-A8A3-B922A2E2A0E7}"/>
              </a:ext>
            </a:extLst>
          </p:cNvPr>
          <p:cNvSpPr txBox="1"/>
          <p:nvPr/>
        </p:nvSpPr>
        <p:spPr>
          <a:xfrm>
            <a:off x="10700857" y="6488668"/>
            <a:ext cx="14911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dirty="0"/>
              <a:t>3_6_</a:t>
            </a:r>
            <a:r>
              <a:rPr lang="th-TH" dirty="0" err="1"/>
              <a:t>vehicle</a:t>
            </a:r>
            <a:r>
              <a:rPr lang="th-TH" dirty="0"/>
              <a:t>_</a:t>
            </a:r>
            <a:r>
              <a:rPr lang="th-TH" dirty="0" err="1"/>
              <a:t>class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44575314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FAD26A40-2A7E-063D-2FCD-458A1A0E3CB2}"/>
              </a:ext>
            </a:extLst>
          </p:cNvPr>
          <p:cNvSpPr txBox="1"/>
          <p:nvPr/>
        </p:nvSpPr>
        <p:spPr>
          <a:xfrm>
            <a:off x="127233" y="114094"/>
            <a:ext cx="11937534" cy="280076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motorbike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vehicle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 :</a:t>
            </a:r>
            <a:endParaRPr 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motorbike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: </a:t>
            </a:r>
            <a:r>
              <a:rPr lang="en-US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vehicle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b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(){</a:t>
            </a: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motobike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is using speed ["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speed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"]Kph"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};</a:t>
            </a:r>
            <a:b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endParaRPr 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A8D9A1-D8E4-F8B2-FC22-7B8DA464FCBB}"/>
              </a:ext>
            </a:extLst>
          </p:cNvPr>
          <p:cNvSpPr txBox="1"/>
          <p:nvPr/>
        </p:nvSpPr>
        <p:spPr>
          <a:xfrm>
            <a:off x="127234" y="3050587"/>
            <a:ext cx="11937533" cy="369331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airplane</a:t>
            </a:r>
            <a:r>
              <a:rPr 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en-US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vehicle</a:t>
            </a:r>
            <a:r>
              <a:rPr 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altitude</a:t>
            </a:r>
            <a:r>
              <a:rPr 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 :</a:t>
            </a:r>
            <a:endParaRPr lang="en-US" sz="1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(){</a:t>
            </a:r>
          </a:p>
          <a:p>
            <a:r>
              <a:rPr 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"airplane is at ["</a:t>
            </a:r>
            <a:r>
              <a:rPr 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altitude</a:t>
            </a:r>
            <a:r>
              <a:rPr 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"] ft above </a:t>
            </a:r>
            <a:r>
              <a:rPr lang="en-US" sz="1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sealevel</a:t>
            </a:r>
            <a:r>
              <a:rPr lang="en-US" sz="1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using speed ["</a:t>
            </a:r>
            <a:r>
              <a:rPr 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speed</a:t>
            </a:r>
            <a:r>
              <a:rPr 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"]Kph"</a:t>
            </a:r>
            <a:r>
              <a:rPr 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airplane</a:t>
            </a:r>
            <a:r>
              <a:rPr 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wheel</a:t>
            </a:r>
            <a:r>
              <a:rPr 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: </a:t>
            </a:r>
            <a:r>
              <a:rPr lang="en-US" sz="18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vehicle</a:t>
            </a:r>
            <a:r>
              <a:rPr 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wheel</a:t>
            </a:r>
            <a:r>
              <a:rPr 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altitude</a:t>
            </a:r>
            <a:r>
              <a:rPr 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325040656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B736839-C88C-D5CC-335E-419C4EBE74CA}"/>
              </a:ext>
            </a:extLst>
          </p:cNvPr>
          <p:cNvSpPr txBox="1"/>
          <p:nvPr/>
        </p:nvSpPr>
        <p:spPr>
          <a:xfrm>
            <a:off x="177567" y="154034"/>
            <a:ext cx="11836866" cy="267765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submarine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vehicle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depth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 :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(){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"submarine is at ["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depth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"] depth level using speed ["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speed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"]Kph"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submarine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: </a:t>
            </a:r>
            <a:r>
              <a:rPr lang="en-US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vehicle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depth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};</a:t>
            </a:r>
            <a:endParaRPr lang="th-TH" sz="1400" dirty="0"/>
          </a:p>
        </p:txBody>
      </p:sp>
    </p:spTree>
    <p:extLst>
      <p:ext uri="{BB962C8B-B14F-4D97-AF65-F5344CB8AC3E}">
        <p14:creationId xmlns:p14="http://schemas.microsoft.com/office/powerpoint/2010/main" val="351803241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1A23F7E-EF27-76E2-7B7E-9D894788B524}"/>
              </a:ext>
            </a:extLst>
          </p:cNvPr>
          <p:cNvSpPr txBox="1"/>
          <p:nvPr/>
        </p:nvSpPr>
        <p:spPr>
          <a:xfrm>
            <a:off x="827714" y="289679"/>
            <a:ext cx="10352014" cy="313932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motorbike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vaspa_sprint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airplane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a380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submarine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S26T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vaspa_sprint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print_wheel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// this vehicle has [2] Wheel(s)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a380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print_wheel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// this vehicle has [22] Wheel(s)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S26T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print_wheel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// this vehicle has [0] Wheel(s)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vaspa_sprint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// </a:t>
            </a:r>
            <a:r>
              <a:rPr lang="en-US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motobike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is using speed [0]Kph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a380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// airplane is at [0] ft above </a:t>
            </a:r>
            <a:r>
              <a:rPr lang="en-US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sealevel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using speed [0]Kph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S26T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// submarine is at [0] depth level using speed [0]Kph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780BBC-3ED8-8D0D-06E4-32A9B37DBD71}"/>
              </a:ext>
            </a:extLst>
          </p:cNvPr>
          <p:cNvSpPr txBox="1"/>
          <p:nvPr/>
        </p:nvSpPr>
        <p:spPr>
          <a:xfrm>
            <a:off x="3053592" y="3691156"/>
            <a:ext cx="5158785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Result :</a:t>
            </a:r>
          </a:p>
          <a:p>
            <a:r>
              <a:rPr lang="en-US" sz="2400" dirty="0"/>
              <a:t>this vehicle has [2] Wheel(s)</a:t>
            </a:r>
          </a:p>
          <a:p>
            <a:r>
              <a:rPr lang="en-US" sz="2400" dirty="0"/>
              <a:t>this vehicle has [22] Wheel(s)</a:t>
            </a:r>
          </a:p>
          <a:p>
            <a:r>
              <a:rPr lang="en-US" sz="2400" dirty="0"/>
              <a:t>this vehicle has [0] Wheel(s)</a:t>
            </a:r>
          </a:p>
          <a:p>
            <a:r>
              <a:rPr lang="en-US" sz="2400" dirty="0" err="1"/>
              <a:t>motobike</a:t>
            </a:r>
            <a:r>
              <a:rPr lang="en-US" sz="2400" dirty="0"/>
              <a:t> is using speed [0]Kph</a:t>
            </a:r>
          </a:p>
          <a:p>
            <a:r>
              <a:rPr lang="en-US" sz="2400" dirty="0"/>
              <a:t>airplane is at [0] ft above </a:t>
            </a:r>
            <a:r>
              <a:rPr lang="en-US" sz="2400" dirty="0" err="1"/>
              <a:t>sealevel</a:t>
            </a:r>
            <a:r>
              <a:rPr lang="en-US" sz="2400" dirty="0"/>
              <a:t> using speed [0]Kph</a:t>
            </a:r>
          </a:p>
          <a:p>
            <a:r>
              <a:rPr lang="en-US" sz="2400" dirty="0"/>
              <a:t>submarine is at [0] depth level using speed [0]Kph</a:t>
            </a:r>
            <a:endParaRPr lang="th-TH" sz="2400" dirty="0"/>
          </a:p>
        </p:txBody>
      </p:sp>
    </p:spTree>
    <p:extLst>
      <p:ext uri="{BB962C8B-B14F-4D97-AF65-F5344CB8AC3E}">
        <p14:creationId xmlns:p14="http://schemas.microsoft.com/office/powerpoint/2010/main" val="383933733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B1E4F-E012-CB8E-B898-1B5EACFB326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16600" dirty="0"/>
              <a:t>LAB</a:t>
            </a:r>
            <a:endParaRPr lang="th-TH" sz="166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932028-3AD1-C26C-616A-85AFA570314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14437054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2ABE5-A5D8-4DEB-6B7B-32894EDD9B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ข้อกำหนด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9F1325-8EF1-8406-C735-D2A60380E3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5400" b="1" dirty="0"/>
              <a:t>- ห้ามเปลี่ยน </a:t>
            </a:r>
            <a:r>
              <a:rPr lang="en-US" sz="5400" b="1" dirty="0"/>
              <a:t>modifier </a:t>
            </a:r>
            <a:r>
              <a:rPr lang="th-TH" sz="5400" b="1" dirty="0"/>
              <a:t>ของไฟล์ </a:t>
            </a:r>
            <a:r>
              <a:rPr lang="en-US" sz="5400" b="1" dirty="0"/>
              <a:t>LAB</a:t>
            </a:r>
          </a:p>
          <a:p>
            <a:r>
              <a:rPr lang="en-US" sz="5400" b="1" dirty="0"/>
              <a:t>- </a:t>
            </a:r>
            <a:r>
              <a:rPr lang="th-TH" sz="5400" b="1" dirty="0"/>
              <a:t>ห้ามเปลี่ยน </a:t>
            </a:r>
            <a:r>
              <a:rPr lang="en-US" sz="5400" b="1" dirty="0"/>
              <a:t>main</a:t>
            </a:r>
          </a:p>
          <a:p>
            <a:r>
              <a:rPr lang="en-US" sz="5400" b="1" dirty="0"/>
              <a:t>- </a:t>
            </a:r>
            <a:r>
              <a:rPr lang="th-TH" sz="5400" b="1" dirty="0"/>
              <a:t>นอนนั้นทำได้ทุกอย่าง เขียนเพิ่มที่ใหนของไฟล์ก็ได้</a:t>
            </a:r>
          </a:p>
          <a:p>
            <a:r>
              <a:rPr lang="en-US" sz="5400" b="1" dirty="0"/>
              <a:t>Global variable , </a:t>
            </a:r>
            <a:r>
              <a:rPr lang="th-TH" sz="5400" b="1" dirty="0"/>
              <a:t>เพิ่ม </a:t>
            </a:r>
            <a:r>
              <a:rPr lang="en-US" sz="5400" b="1" dirty="0"/>
              <a:t>constructor </a:t>
            </a:r>
            <a:r>
              <a:rPr lang="th-TH" sz="5400" b="1" dirty="0"/>
              <a:t>ได้</a:t>
            </a:r>
          </a:p>
        </p:txBody>
      </p:sp>
    </p:spTree>
    <p:extLst>
      <p:ext uri="{BB962C8B-B14F-4D97-AF65-F5344CB8AC3E}">
        <p14:creationId xmlns:p14="http://schemas.microsoft.com/office/powerpoint/2010/main" val="4507742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8979C3-F4ED-20F1-C9EE-3DFA2463B8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Media class Constructor</a:t>
            </a:r>
            <a:endParaRPr lang="th-TH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BDFBBD1-1F91-A5C3-80EB-3027E55644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5886" y="2015490"/>
            <a:ext cx="10953939" cy="3778819"/>
          </a:xfrm>
        </p:spPr>
      </p:pic>
    </p:spTree>
    <p:extLst>
      <p:ext uri="{BB962C8B-B14F-4D97-AF65-F5344CB8AC3E}">
        <p14:creationId xmlns:p14="http://schemas.microsoft.com/office/powerpoint/2010/main" val="26771062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&#10;&#10;Description automatically generated with low confidence">
            <a:extLst>
              <a:ext uri="{FF2B5EF4-FFF2-40B4-BE49-F238E27FC236}">
                <a16:creationId xmlns:a16="http://schemas.microsoft.com/office/drawing/2014/main" id="{B6EEF682-4CFD-4B45-4B52-539E122E82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6850" y="1711355"/>
            <a:ext cx="4073634" cy="407363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392C834-5C5B-32CD-57EC-E318DACFD238}"/>
              </a:ext>
            </a:extLst>
          </p:cNvPr>
          <p:cNvSpPr txBox="1"/>
          <p:nvPr/>
        </p:nvSpPr>
        <p:spPr>
          <a:xfrm>
            <a:off x="817086" y="5417046"/>
            <a:ext cx="224773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err="1"/>
              <a:t>Playing_sec</a:t>
            </a:r>
            <a:endParaRPr lang="th-TH" sz="4400" b="1" dirty="0"/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A968ED4A-8C29-A897-95AF-F8F720FEF96C}"/>
              </a:ext>
            </a:extLst>
          </p:cNvPr>
          <p:cNvCxnSpPr>
            <a:cxnSpLocks/>
            <a:stCxn id="5" idx="3"/>
          </p:cNvCxnSpPr>
          <p:nvPr/>
        </p:nvCxnSpPr>
        <p:spPr>
          <a:xfrm flipV="1">
            <a:off x="3064817" y="4966283"/>
            <a:ext cx="3574230" cy="835484"/>
          </a:xfrm>
          <a:prstGeom prst="bentConnector3">
            <a:avLst>
              <a:gd name="adj1" fmla="val 99993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9">
            <a:extLst>
              <a:ext uri="{FF2B5EF4-FFF2-40B4-BE49-F238E27FC236}">
                <a16:creationId xmlns:a16="http://schemas.microsoft.com/office/drawing/2014/main" id="{D443FA09-A503-1330-E580-01591BDC5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Media Class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8387830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able&#10;&#10;Description automatically generated with medium confidence">
            <a:extLst>
              <a:ext uri="{FF2B5EF4-FFF2-40B4-BE49-F238E27FC236}">
                <a16:creationId xmlns:a16="http://schemas.microsoft.com/office/drawing/2014/main" id="{4FB572AA-9415-7CFA-F63E-59D79F5A96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1462" y="1057275"/>
            <a:ext cx="4029075" cy="474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5606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1C0D4A-AF6F-02C5-3091-12862D8CAB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Everything look good!</a:t>
            </a:r>
            <a:endParaRPr lang="th-TH" dirty="0"/>
          </a:p>
        </p:txBody>
      </p:sp>
      <p:pic>
        <p:nvPicPr>
          <p:cNvPr id="7" name="Content Placeholder 6" descr="Table&#10;&#10;Description automatically generated with medium confidence">
            <a:extLst>
              <a:ext uri="{FF2B5EF4-FFF2-40B4-BE49-F238E27FC236}">
                <a16:creationId xmlns:a16="http://schemas.microsoft.com/office/drawing/2014/main" id="{5011098A-E215-2331-6EB0-4EDA92CCB3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1936659"/>
            <a:ext cx="3416892" cy="40227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7166708-11E7-410B-D4F5-AFA05F173908}"/>
              </a:ext>
            </a:extLst>
          </p:cNvPr>
          <p:cNvSpPr txBox="1"/>
          <p:nvPr/>
        </p:nvSpPr>
        <p:spPr>
          <a:xfrm>
            <a:off x="5226342" y="2695915"/>
            <a:ext cx="3758267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cs typeface="Angsana New" panose="02020603050405020304" pitchFamily="18" charset="-34"/>
              </a:rPr>
              <a:t>Can handle</a:t>
            </a:r>
          </a:p>
          <a:p>
            <a:r>
              <a:rPr lang="en-US" sz="4400" dirty="0">
                <a:cs typeface="Angsana New" panose="02020603050405020304" pitchFamily="18" charset="-34"/>
              </a:rPr>
              <a:t>- Movie</a:t>
            </a:r>
          </a:p>
          <a:p>
            <a:r>
              <a:rPr lang="en-US" sz="4400" dirty="0">
                <a:cs typeface="Angsana New" panose="02020603050405020304" pitchFamily="18" charset="-34"/>
              </a:rPr>
              <a:t>- Song</a:t>
            </a:r>
          </a:p>
          <a:p>
            <a:r>
              <a:rPr lang="en-US" sz="4400" dirty="0">
                <a:cs typeface="Angsana New" panose="02020603050405020304" pitchFamily="18" charset="-34"/>
              </a:rPr>
              <a:t>- Episode</a:t>
            </a:r>
          </a:p>
        </p:txBody>
      </p:sp>
    </p:spTree>
    <p:extLst>
      <p:ext uri="{BB962C8B-B14F-4D97-AF65-F5344CB8AC3E}">
        <p14:creationId xmlns:p14="http://schemas.microsoft.com/office/powerpoint/2010/main" val="12901225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3BFDB6-9A93-E70E-6690-F01940C639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class handle every classes</a:t>
            </a:r>
            <a:endParaRPr lang="th-TH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7426CC5-9834-C529-0EA5-6504B6309E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4439"/>
          <a:stretch/>
        </p:blipFill>
        <p:spPr>
          <a:xfrm>
            <a:off x="1363165" y="1803963"/>
            <a:ext cx="9526629" cy="4890439"/>
          </a:xfrm>
        </p:spPr>
      </p:pic>
    </p:spTree>
    <p:extLst>
      <p:ext uri="{BB962C8B-B14F-4D97-AF65-F5344CB8AC3E}">
        <p14:creationId xmlns:p14="http://schemas.microsoft.com/office/powerpoint/2010/main" val="179306527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Custom 3">
      <a:majorFont>
        <a:latin typeface="TH Sarabun New"/>
        <a:ea typeface=""/>
        <a:cs typeface="TH Sarabun New"/>
      </a:majorFont>
      <a:minorFont>
        <a:latin typeface="TH Sarabun New"/>
        <a:ea typeface=""/>
        <a:cs typeface="TH Sarabun New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1874</TotalTime>
  <Words>1772</Words>
  <Application>Microsoft Office PowerPoint</Application>
  <PresentationFormat>Widescreen</PresentationFormat>
  <Paragraphs>297</Paragraphs>
  <Slides>49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4" baseType="lpstr">
      <vt:lpstr>arial</vt:lpstr>
      <vt:lpstr>Calibri</vt:lpstr>
      <vt:lpstr>Consolas</vt:lpstr>
      <vt:lpstr>TH Sarabun New</vt:lpstr>
      <vt:lpstr>Retrospect</vt:lpstr>
      <vt:lpstr>OOP &amp; data struct  3. Inheritance</vt:lpstr>
      <vt:lpstr>PowerPoint Presentation</vt:lpstr>
      <vt:lpstr>Class Con.</vt:lpstr>
      <vt:lpstr>PowerPoint Presentation</vt:lpstr>
      <vt:lpstr>Media class Constructor</vt:lpstr>
      <vt:lpstr>Media Class</vt:lpstr>
      <vt:lpstr>PowerPoint Presentation</vt:lpstr>
      <vt:lpstr>Everything look good!</vt:lpstr>
      <vt:lpstr>One class handle every classes</vt:lpstr>
      <vt:lpstr>Make it more specific</vt:lpstr>
      <vt:lpstr>Hard code method (create 3 Classes)</vt:lpstr>
      <vt:lpstr>Inheritance method</vt:lpstr>
      <vt:lpstr>PowerPoint Presentation</vt:lpstr>
      <vt:lpstr>PowerPoint Presentation</vt:lpstr>
      <vt:lpstr>C++ Syntax</vt:lpstr>
      <vt:lpstr>PowerPoint Presentation</vt:lpstr>
      <vt:lpstr>PowerPoint Presentation</vt:lpstr>
      <vt:lpstr>PowerPoint Presentation</vt:lpstr>
      <vt:lpstr>Constructor</vt:lpstr>
      <vt:lpstr>Constructor (default constructor)</vt:lpstr>
      <vt:lpstr>Constructor (default constructor)</vt:lpstr>
      <vt:lpstr>Constructor (default constructor)</vt:lpstr>
      <vt:lpstr>Constructor</vt:lpstr>
      <vt:lpstr>Constructor</vt:lpstr>
      <vt:lpstr>Base constructor</vt:lpstr>
      <vt:lpstr>Base constructor syntax</vt:lpstr>
      <vt:lpstr>Base constructor</vt:lpstr>
      <vt:lpstr>Base constructor</vt:lpstr>
      <vt:lpstr>Base constructor another</vt:lpstr>
      <vt:lpstr>PowerPoint Presentation</vt:lpstr>
      <vt:lpstr>Constructor (from encapsulation)</vt:lpstr>
      <vt:lpstr>Quiz</vt:lpstr>
      <vt:lpstr>Inheritance Modifier</vt:lpstr>
      <vt:lpstr>PowerPoint Presentation</vt:lpstr>
      <vt:lpstr>C++ Syntax (from above slide)</vt:lpstr>
      <vt:lpstr>Common use Inheritance</vt:lpstr>
      <vt:lpstr>Public Inheritance </vt:lpstr>
      <vt:lpstr>Private and Protected inheritance </vt:lpstr>
      <vt:lpstr>Private inheritance</vt:lpstr>
      <vt:lpstr>Protected inheritance</vt:lpstr>
      <vt:lpstr>Modifier example</vt:lpstr>
      <vt:lpstr>PowerPoint Presentation</vt:lpstr>
      <vt:lpstr>Another example</vt:lpstr>
      <vt:lpstr>Move on from media</vt:lpstr>
      <vt:lpstr>PowerPoint Presentation</vt:lpstr>
      <vt:lpstr>PowerPoint Presentation</vt:lpstr>
      <vt:lpstr>PowerPoint Presentation</vt:lpstr>
      <vt:lpstr>LAB</vt:lpstr>
      <vt:lpstr>ข้อกำหนด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OOP &amp; data struct  1.introduction</dc:title>
  <dc:creator>Somsin Thongkrairat</dc:creator>
  <cp:lastModifiedBy>Somsin Thongkrairat</cp:lastModifiedBy>
  <cp:revision>172</cp:revision>
  <dcterms:created xsi:type="dcterms:W3CDTF">2022-12-25T05:12:11Z</dcterms:created>
  <dcterms:modified xsi:type="dcterms:W3CDTF">2023-12-18T00:06:01Z</dcterms:modified>
</cp:coreProperties>
</file>